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90" r:id="rId3"/>
    <p:sldId id="289" r:id="rId4"/>
    <p:sldId id="294" r:id="rId5"/>
    <p:sldId id="292" r:id="rId6"/>
    <p:sldId id="293" r:id="rId7"/>
    <p:sldId id="273" r:id="rId8"/>
    <p:sldId id="257" r:id="rId9"/>
    <p:sldId id="258" r:id="rId10"/>
    <p:sldId id="260" r:id="rId11"/>
    <p:sldId id="285" r:id="rId12"/>
    <p:sldId id="259" r:id="rId13"/>
    <p:sldId id="279" r:id="rId14"/>
    <p:sldId id="262" r:id="rId15"/>
    <p:sldId id="286" r:id="rId16"/>
    <p:sldId id="270" r:id="rId17"/>
    <p:sldId id="275" r:id="rId18"/>
    <p:sldId id="276" r:id="rId19"/>
    <p:sldId id="263" r:id="rId20"/>
    <p:sldId id="271" r:id="rId21"/>
    <p:sldId id="277" r:id="rId22"/>
    <p:sldId id="287" r:id="rId23"/>
    <p:sldId id="278" r:id="rId24"/>
    <p:sldId id="272" r:id="rId25"/>
    <p:sldId id="266" r:id="rId26"/>
    <p:sldId id="283" r:id="rId27"/>
    <p:sldId id="280" r:id="rId28"/>
    <p:sldId id="264" r:id="rId29"/>
    <p:sldId id="265" r:id="rId30"/>
    <p:sldId id="282" r:id="rId31"/>
    <p:sldId id="281" r:id="rId32"/>
    <p:sldId id="284" r:id="rId33"/>
    <p:sldId id="267" r:id="rId34"/>
    <p:sldId id="269" r:id="rId35"/>
    <p:sldId id="291" r:id="rId36"/>
    <p:sldId id="288"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0066"/>
    <a:srgbClr val="EDED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62" autoAdjust="0"/>
    <p:restoredTop sz="94660"/>
  </p:normalViewPr>
  <p:slideViewPr>
    <p:cSldViewPr snapToGrid="0">
      <p:cViewPr varScale="1">
        <p:scale>
          <a:sx n="110" d="100"/>
          <a:sy n="110" d="100"/>
        </p:scale>
        <p:origin x="738"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AE701A-A5D7-8040-AA27-D599B1594DB3}" type="datetimeFigureOut">
              <a:rPr lang="en-US" smtClean="0"/>
              <a:t>7/25/2015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7B3818-B248-D14A-9A02-325047D2A560}" type="slidenum">
              <a:rPr lang="en-US" smtClean="0"/>
              <a:t>‹#›</a:t>
            </a:fld>
            <a:endParaRPr lang="en-US"/>
          </a:p>
        </p:txBody>
      </p:sp>
    </p:spTree>
    <p:extLst>
      <p:ext uri="{BB962C8B-B14F-4D97-AF65-F5344CB8AC3E}">
        <p14:creationId xmlns:p14="http://schemas.microsoft.com/office/powerpoint/2010/main" val="40618188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rgbClr val="EDEDE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userDrawn="1">
            <p:ph type="ctrTitle"/>
          </p:nvPr>
        </p:nvSpPr>
        <p:spPr>
          <a:xfrm>
            <a:off x="1523997" y="1242541"/>
            <a:ext cx="9144000" cy="2471351"/>
          </a:xfrm>
        </p:spPr>
        <p:txBody>
          <a:bodyPr anchor="b">
            <a:normAutofit/>
          </a:bodyPr>
          <a:lstStyle>
            <a:lvl1pPr algn="ctr">
              <a:defRPr sz="5400">
                <a:solidFill>
                  <a:srgbClr val="4C0066"/>
                </a:solidFill>
                <a:latin typeface="Bell MT" panose="02020503060305020303" pitchFamily="18" charset="0"/>
              </a:defRPr>
            </a:lvl1pPr>
          </a:lstStyle>
          <a:p>
            <a:r>
              <a:rPr lang="en-US" smtClean="0"/>
              <a:t>Click to edit Master title style</a:t>
            </a:r>
            <a:endParaRPr lang="en-GB" dirty="0"/>
          </a:p>
        </p:txBody>
      </p:sp>
      <p:sp>
        <p:nvSpPr>
          <p:cNvPr id="3" name="Subtitle 2"/>
          <p:cNvSpPr>
            <a:spLocks noGrp="1"/>
          </p:cNvSpPr>
          <p:nvPr userDrawn="1">
            <p:ph type="subTitle" idx="1"/>
          </p:nvPr>
        </p:nvSpPr>
        <p:spPr>
          <a:xfrm>
            <a:off x="1523997" y="3864920"/>
            <a:ext cx="9144000" cy="1839784"/>
          </a:xfrm>
        </p:spPr>
        <p:txBody>
          <a:bodyPr/>
          <a:lstStyle>
            <a:lvl1pPr marL="0" indent="0" algn="ctr">
              <a:buNone/>
              <a:defRPr sz="2400">
                <a:solidFill>
                  <a:srgbClr val="4C006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12" name="Rectangle 12"/>
          <p:cNvSpPr/>
          <p:nvPr userDrawn="1"/>
        </p:nvSpPr>
        <p:spPr>
          <a:xfrm>
            <a:off x="0" y="5848487"/>
            <a:ext cx="12191999" cy="1007477"/>
          </a:xfrm>
          <a:custGeom>
            <a:avLst/>
            <a:gdLst/>
            <a:ahLst/>
            <a:cxnLst/>
            <a:rect l="l" t="t" r="r" b="b"/>
            <a:pathLst>
              <a:path w="12191999" h="1007477">
                <a:moveTo>
                  <a:pt x="12191999" y="0"/>
                </a:moveTo>
                <a:lnTo>
                  <a:pt x="12191999" y="1007477"/>
                </a:lnTo>
                <a:lnTo>
                  <a:pt x="0" y="1007477"/>
                </a:lnTo>
                <a:lnTo>
                  <a:pt x="0" y="252488"/>
                </a:lnTo>
                <a:lnTo>
                  <a:pt x="107357" y="273257"/>
                </a:lnTo>
                <a:cubicBezTo>
                  <a:pt x="1660363" y="555768"/>
                  <a:pt x="4124479" y="674809"/>
                  <a:pt x="6889539" y="553843"/>
                </a:cubicBezTo>
                <a:cubicBezTo>
                  <a:pt x="8781423" y="471078"/>
                  <a:pt x="10523147" y="288687"/>
                  <a:pt x="11922158" y="48161"/>
                </a:cubicBezTo>
                <a:close/>
              </a:path>
            </a:pathLst>
          </a:custGeom>
          <a:solidFill>
            <a:srgbClr val="4C006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4C0066"/>
              </a:solidFill>
            </a:endParaRPr>
          </a:p>
        </p:txBody>
      </p:sp>
      <p:sp>
        <p:nvSpPr>
          <p:cNvPr id="13" name="Oval 12"/>
          <p:cNvSpPr/>
          <p:nvPr userDrawn="1"/>
        </p:nvSpPr>
        <p:spPr>
          <a:xfrm>
            <a:off x="-1" y="5375471"/>
            <a:ext cx="1520224" cy="1440000"/>
          </a:xfrm>
          <a:prstGeom prst="ellipse">
            <a:avLst/>
          </a:prstGeom>
          <a:solidFill>
            <a:srgbClr val="4C006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13" descr="Powerpoint Logo 4cm.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30" y="5417820"/>
            <a:ext cx="1440180" cy="1440180"/>
          </a:xfrm>
          <a:prstGeom prst="rect">
            <a:avLst/>
          </a:prstGeom>
        </p:spPr>
      </p:pic>
      <p:sp>
        <p:nvSpPr>
          <p:cNvPr id="15" name="Date Placeholder 3"/>
          <p:cNvSpPr>
            <a:spLocks noGrp="1"/>
          </p:cNvSpPr>
          <p:nvPr>
            <p:ph type="dt" sz="half" idx="2"/>
          </p:nvPr>
        </p:nvSpPr>
        <p:spPr>
          <a:xfrm>
            <a:off x="1894702" y="6428921"/>
            <a:ext cx="1686697" cy="365125"/>
          </a:xfrm>
          <a:prstGeom prst="rect">
            <a:avLst/>
          </a:prstGeom>
        </p:spPr>
        <p:txBody>
          <a:bodyPr/>
          <a:lstStyle>
            <a:lvl1pPr>
              <a:defRPr>
                <a:solidFill>
                  <a:srgbClr val="EDEDE6"/>
                </a:solidFill>
              </a:defRPr>
            </a:lvl1pPr>
          </a:lstStyle>
          <a:p>
            <a:fld id="{8785375C-C63F-4F34-8375-F4D556E6C151}" type="datetimeFigureOut">
              <a:rPr lang="en-GB" smtClean="0"/>
              <a:pPr/>
              <a:t>25/07/2015</a:t>
            </a:fld>
            <a:endParaRPr lang="en-GB" dirty="0"/>
          </a:p>
        </p:txBody>
      </p:sp>
      <p:sp>
        <p:nvSpPr>
          <p:cNvPr id="16" name="Footer Placeholder 4"/>
          <p:cNvSpPr>
            <a:spLocks noGrp="1"/>
          </p:cNvSpPr>
          <p:nvPr>
            <p:ph type="ftr" sz="quarter" idx="3"/>
          </p:nvPr>
        </p:nvSpPr>
        <p:spPr>
          <a:xfrm>
            <a:off x="4038600" y="6428922"/>
            <a:ext cx="4114800" cy="365125"/>
          </a:xfrm>
          <a:prstGeom prst="rect">
            <a:avLst/>
          </a:prstGeom>
        </p:spPr>
        <p:txBody>
          <a:bodyPr/>
          <a:lstStyle>
            <a:lvl1pPr>
              <a:defRPr>
                <a:solidFill>
                  <a:srgbClr val="EDEDE6"/>
                </a:solidFill>
              </a:defRPr>
            </a:lvl1pPr>
          </a:lstStyle>
          <a:p>
            <a:r>
              <a:rPr lang="en-GB" dirty="0" smtClean="0"/>
              <a:t>http://surname-</a:t>
            </a:r>
            <a:r>
              <a:rPr lang="en-GB" dirty="0" err="1" smtClean="0"/>
              <a:t>society.org</a:t>
            </a:r>
            <a:endParaRPr lang="en-GB" dirty="0"/>
          </a:p>
        </p:txBody>
      </p:sp>
      <p:sp>
        <p:nvSpPr>
          <p:cNvPr id="20" name="Slide Number Placeholder 5"/>
          <p:cNvSpPr>
            <a:spLocks noGrp="1"/>
          </p:cNvSpPr>
          <p:nvPr>
            <p:ph type="sldNum" sz="quarter" idx="4"/>
          </p:nvPr>
        </p:nvSpPr>
        <p:spPr>
          <a:xfrm>
            <a:off x="8610600" y="6429728"/>
            <a:ext cx="2743200" cy="365125"/>
          </a:xfrm>
          <a:prstGeom prst="rect">
            <a:avLst/>
          </a:prstGeom>
        </p:spPr>
        <p:txBody>
          <a:bodyPr/>
          <a:lstStyle>
            <a:lvl1pPr>
              <a:defRPr>
                <a:solidFill>
                  <a:srgbClr val="EDEDE6"/>
                </a:solidFill>
              </a:defRPr>
            </a:lvl1pPr>
          </a:lstStyle>
          <a:p>
            <a:fld id="{8D8B7B56-D76C-4AAF-87D1-DF8A1E58E94D}" type="slidenum">
              <a:rPr lang="en-GB" smtClean="0"/>
              <a:pPr/>
              <a:t>‹#›</a:t>
            </a:fld>
            <a:endParaRPr lang="en-GB" dirty="0"/>
          </a:p>
        </p:txBody>
      </p:sp>
    </p:spTree>
    <p:extLst>
      <p:ext uri="{BB962C8B-B14F-4D97-AF65-F5344CB8AC3E}">
        <p14:creationId xmlns:p14="http://schemas.microsoft.com/office/powerpoint/2010/main" val="268667622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 name="Date Placeholder 3"/>
          <p:cNvSpPr>
            <a:spLocks noGrp="1"/>
          </p:cNvSpPr>
          <p:nvPr>
            <p:ph type="dt" sz="half" idx="10"/>
          </p:nvPr>
        </p:nvSpPr>
        <p:spPr>
          <a:xfrm>
            <a:off x="1894702" y="6356350"/>
            <a:ext cx="1686697" cy="365125"/>
          </a:xfrm>
          <a:prstGeom prst="rect">
            <a:avLst/>
          </a:prstGeom>
        </p:spPr>
        <p:txBody>
          <a:bodyPr/>
          <a:lstStyle>
            <a:lvl1pPr>
              <a:defRPr>
                <a:solidFill>
                  <a:srgbClr val="EDEDE6"/>
                </a:solidFill>
              </a:defRPr>
            </a:lvl1pPr>
          </a:lstStyle>
          <a:p>
            <a:fld id="{8785375C-C63F-4F34-8375-F4D556E6C151}" type="datetimeFigureOut">
              <a:rPr lang="en-GB" smtClean="0"/>
              <a:pPr/>
              <a:t>25/07/2015</a:t>
            </a:fld>
            <a:endParaRPr lang="en-GB" dirty="0"/>
          </a:p>
        </p:txBody>
      </p:sp>
      <p:sp>
        <p:nvSpPr>
          <p:cNvPr id="11" name="Footer Placeholder 4"/>
          <p:cNvSpPr>
            <a:spLocks noGrp="1"/>
          </p:cNvSpPr>
          <p:nvPr>
            <p:ph type="ftr" sz="quarter" idx="11"/>
          </p:nvPr>
        </p:nvSpPr>
        <p:spPr>
          <a:xfrm>
            <a:off x="4038600" y="6356350"/>
            <a:ext cx="4114800" cy="365125"/>
          </a:xfrm>
          <a:prstGeom prst="rect">
            <a:avLst/>
          </a:prstGeom>
        </p:spPr>
        <p:txBody>
          <a:bodyPr/>
          <a:lstStyle>
            <a:lvl1pPr>
              <a:defRPr>
                <a:solidFill>
                  <a:srgbClr val="EDEDE6"/>
                </a:solidFill>
              </a:defRPr>
            </a:lvl1pPr>
          </a:lstStyle>
          <a:p>
            <a:r>
              <a:rPr lang="en-GB" dirty="0" smtClean="0"/>
              <a:t>http://surname-</a:t>
            </a:r>
            <a:r>
              <a:rPr lang="en-GB" dirty="0" err="1" smtClean="0"/>
              <a:t>society.org</a:t>
            </a:r>
            <a:endParaRPr lang="en-GB" dirty="0"/>
          </a:p>
        </p:txBody>
      </p:sp>
      <p:sp>
        <p:nvSpPr>
          <p:cNvPr id="12" name="Slide Number Placeholder 5"/>
          <p:cNvSpPr>
            <a:spLocks noGrp="1"/>
          </p:cNvSpPr>
          <p:nvPr>
            <p:ph type="sldNum" sz="quarter" idx="12"/>
          </p:nvPr>
        </p:nvSpPr>
        <p:spPr>
          <a:xfrm>
            <a:off x="8610600" y="6356350"/>
            <a:ext cx="2743200" cy="365125"/>
          </a:xfrm>
          <a:prstGeom prst="rect">
            <a:avLst/>
          </a:prstGeom>
        </p:spPr>
        <p:txBody>
          <a:bodyPr/>
          <a:lstStyle>
            <a:lvl1pPr>
              <a:defRPr>
                <a:solidFill>
                  <a:srgbClr val="EDEDE6"/>
                </a:solidFill>
              </a:defRPr>
            </a:lvl1pPr>
          </a:lstStyle>
          <a:p>
            <a:fld id="{8D8B7B56-D76C-4AAF-87D1-DF8A1E58E94D}" type="slidenum">
              <a:rPr lang="en-GB" smtClean="0"/>
              <a:pPr/>
              <a:t>‹#›</a:t>
            </a:fld>
            <a:endParaRPr lang="en-GB" dirty="0"/>
          </a:p>
        </p:txBody>
      </p:sp>
    </p:spTree>
    <p:extLst>
      <p:ext uri="{BB962C8B-B14F-4D97-AF65-F5344CB8AC3E}">
        <p14:creationId xmlns:p14="http://schemas.microsoft.com/office/powerpoint/2010/main" val="1644039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 name="Date Placeholder 3"/>
          <p:cNvSpPr>
            <a:spLocks noGrp="1"/>
          </p:cNvSpPr>
          <p:nvPr>
            <p:ph type="dt" sz="half" idx="10"/>
          </p:nvPr>
        </p:nvSpPr>
        <p:spPr>
          <a:xfrm>
            <a:off x="1894702" y="6356350"/>
            <a:ext cx="1686697" cy="365125"/>
          </a:xfrm>
          <a:prstGeom prst="rect">
            <a:avLst/>
          </a:prstGeom>
        </p:spPr>
        <p:txBody>
          <a:bodyPr/>
          <a:lstStyle>
            <a:lvl1pPr>
              <a:defRPr>
                <a:solidFill>
                  <a:srgbClr val="EDEDE6"/>
                </a:solidFill>
              </a:defRPr>
            </a:lvl1pPr>
          </a:lstStyle>
          <a:p>
            <a:fld id="{8785375C-C63F-4F34-8375-F4D556E6C151}" type="datetimeFigureOut">
              <a:rPr lang="en-GB" smtClean="0"/>
              <a:pPr/>
              <a:t>25/07/2015</a:t>
            </a:fld>
            <a:endParaRPr lang="en-GB" dirty="0"/>
          </a:p>
        </p:txBody>
      </p:sp>
      <p:sp>
        <p:nvSpPr>
          <p:cNvPr id="11" name="Footer Placeholder 4"/>
          <p:cNvSpPr>
            <a:spLocks noGrp="1"/>
          </p:cNvSpPr>
          <p:nvPr>
            <p:ph type="ftr" sz="quarter" idx="11"/>
          </p:nvPr>
        </p:nvSpPr>
        <p:spPr>
          <a:xfrm>
            <a:off x="4038600" y="6356350"/>
            <a:ext cx="4114800" cy="365125"/>
          </a:xfrm>
          <a:prstGeom prst="rect">
            <a:avLst/>
          </a:prstGeom>
        </p:spPr>
        <p:txBody>
          <a:bodyPr/>
          <a:lstStyle>
            <a:lvl1pPr>
              <a:defRPr>
                <a:solidFill>
                  <a:srgbClr val="EDEDE6"/>
                </a:solidFill>
              </a:defRPr>
            </a:lvl1pPr>
          </a:lstStyle>
          <a:p>
            <a:r>
              <a:rPr lang="en-GB" dirty="0" smtClean="0"/>
              <a:t>http://surname-</a:t>
            </a:r>
            <a:r>
              <a:rPr lang="en-GB" dirty="0" err="1" smtClean="0"/>
              <a:t>society.org</a:t>
            </a:r>
            <a:endParaRPr lang="en-GB" dirty="0"/>
          </a:p>
        </p:txBody>
      </p:sp>
      <p:sp>
        <p:nvSpPr>
          <p:cNvPr id="12" name="Slide Number Placeholder 5"/>
          <p:cNvSpPr>
            <a:spLocks noGrp="1"/>
          </p:cNvSpPr>
          <p:nvPr>
            <p:ph type="sldNum" sz="quarter" idx="12"/>
          </p:nvPr>
        </p:nvSpPr>
        <p:spPr>
          <a:xfrm>
            <a:off x="8610600" y="6356350"/>
            <a:ext cx="2743200" cy="365125"/>
          </a:xfrm>
          <a:prstGeom prst="rect">
            <a:avLst/>
          </a:prstGeom>
        </p:spPr>
        <p:txBody>
          <a:bodyPr/>
          <a:lstStyle>
            <a:lvl1pPr>
              <a:defRPr>
                <a:solidFill>
                  <a:srgbClr val="EDEDE6"/>
                </a:solidFill>
              </a:defRPr>
            </a:lvl1pPr>
          </a:lstStyle>
          <a:p>
            <a:fld id="{8D8B7B56-D76C-4AAF-87D1-DF8A1E58E94D}" type="slidenum">
              <a:rPr lang="en-GB" smtClean="0"/>
              <a:pPr/>
              <a:t>‹#›</a:t>
            </a:fld>
            <a:endParaRPr lang="en-GB" dirty="0"/>
          </a:p>
        </p:txBody>
      </p:sp>
    </p:spTree>
    <p:extLst>
      <p:ext uri="{BB962C8B-B14F-4D97-AF65-F5344CB8AC3E}">
        <p14:creationId xmlns:p14="http://schemas.microsoft.com/office/powerpoint/2010/main" val="1935975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4C0066"/>
                </a:solidFill>
                <a:latin typeface="Bell MT" panose="02020503060305020303" pitchFamily="18" charset="0"/>
              </a:defRPr>
            </a:lvl1pPr>
          </a:lstStyle>
          <a:p>
            <a:r>
              <a:rPr lang="en-US" smtClean="0"/>
              <a:t>Click to edit Master title style</a:t>
            </a:r>
            <a:endParaRPr lang="en-GB" dirty="0"/>
          </a:p>
        </p:txBody>
      </p:sp>
      <p:sp>
        <p:nvSpPr>
          <p:cNvPr id="3" name="Content Placeholder 2"/>
          <p:cNvSpPr>
            <a:spLocks noGrp="1"/>
          </p:cNvSpPr>
          <p:nvPr>
            <p:ph idx="1"/>
          </p:nvPr>
        </p:nvSpPr>
        <p:spPr/>
        <p:txBody>
          <a:bodyPr/>
          <a:lstStyle>
            <a:lvl1pPr>
              <a:defRPr>
                <a:solidFill>
                  <a:srgbClr val="4C0066"/>
                </a:solidFill>
              </a:defRPr>
            </a:lvl1pPr>
            <a:lvl2pPr>
              <a:defRPr>
                <a:solidFill>
                  <a:srgbClr val="4C0066"/>
                </a:solidFill>
              </a:defRPr>
            </a:lvl2pPr>
            <a:lvl3pPr>
              <a:defRPr>
                <a:solidFill>
                  <a:srgbClr val="4C0066"/>
                </a:solidFill>
              </a:defRPr>
            </a:lvl3pPr>
            <a:lvl4pPr>
              <a:defRPr>
                <a:solidFill>
                  <a:srgbClr val="4C0066"/>
                </a:solidFill>
              </a:defRPr>
            </a:lvl4pPr>
            <a:lvl5pPr>
              <a:defRPr>
                <a:solidFill>
                  <a:srgbClr val="4C00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1" name="Date Placeholder 3"/>
          <p:cNvSpPr>
            <a:spLocks noGrp="1"/>
          </p:cNvSpPr>
          <p:nvPr>
            <p:ph type="dt" sz="half" idx="10"/>
          </p:nvPr>
        </p:nvSpPr>
        <p:spPr>
          <a:xfrm>
            <a:off x="1894702" y="6356350"/>
            <a:ext cx="1686697" cy="365125"/>
          </a:xfrm>
          <a:prstGeom prst="rect">
            <a:avLst/>
          </a:prstGeom>
        </p:spPr>
        <p:txBody>
          <a:bodyPr/>
          <a:lstStyle>
            <a:lvl1pPr>
              <a:defRPr>
                <a:solidFill>
                  <a:srgbClr val="EDEDE6"/>
                </a:solidFill>
              </a:defRPr>
            </a:lvl1pPr>
          </a:lstStyle>
          <a:p>
            <a:fld id="{8785375C-C63F-4F34-8375-F4D556E6C151}" type="datetimeFigureOut">
              <a:rPr lang="en-GB" smtClean="0"/>
              <a:pPr/>
              <a:t>25/07/2015</a:t>
            </a:fld>
            <a:endParaRPr lang="en-GB" dirty="0"/>
          </a:p>
        </p:txBody>
      </p:sp>
      <p:sp>
        <p:nvSpPr>
          <p:cNvPr id="12" name="Footer Placeholder 4"/>
          <p:cNvSpPr>
            <a:spLocks noGrp="1"/>
          </p:cNvSpPr>
          <p:nvPr>
            <p:ph type="ftr" sz="quarter" idx="11"/>
          </p:nvPr>
        </p:nvSpPr>
        <p:spPr>
          <a:xfrm>
            <a:off x="4038600" y="6356350"/>
            <a:ext cx="4114800" cy="365125"/>
          </a:xfrm>
          <a:prstGeom prst="rect">
            <a:avLst/>
          </a:prstGeom>
        </p:spPr>
        <p:txBody>
          <a:bodyPr/>
          <a:lstStyle>
            <a:lvl1pPr>
              <a:defRPr>
                <a:solidFill>
                  <a:srgbClr val="EDEDE6"/>
                </a:solidFill>
              </a:defRPr>
            </a:lvl1pPr>
          </a:lstStyle>
          <a:p>
            <a:r>
              <a:rPr lang="en-GB" dirty="0" smtClean="0"/>
              <a:t>http://surname-</a:t>
            </a:r>
            <a:r>
              <a:rPr lang="en-GB" dirty="0" err="1" smtClean="0"/>
              <a:t>society.org</a:t>
            </a:r>
            <a:endParaRPr lang="en-GB" dirty="0"/>
          </a:p>
        </p:txBody>
      </p:sp>
      <p:sp>
        <p:nvSpPr>
          <p:cNvPr id="13" name="Slide Number Placeholder 5"/>
          <p:cNvSpPr>
            <a:spLocks noGrp="1"/>
          </p:cNvSpPr>
          <p:nvPr>
            <p:ph type="sldNum" sz="quarter" idx="12"/>
          </p:nvPr>
        </p:nvSpPr>
        <p:spPr>
          <a:xfrm>
            <a:off x="8610600" y="6356350"/>
            <a:ext cx="2743200" cy="365125"/>
          </a:xfrm>
          <a:prstGeom prst="rect">
            <a:avLst/>
          </a:prstGeom>
        </p:spPr>
        <p:txBody>
          <a:bodyPr/>
          <a:lstStyle>
            <a:lvl1pPr>
              <a:defRPr>
                <a:solidFill>
                  <a:srgbClr val="EDEDE6"/>
                </a:solidFill>
              </a:defRPr>
            </a:lvl1pPr>
          </a:lstStyle>
          <a:p>
            <a:fld id="{8D8B7B56-D76C-4AAF-87D1-DF8A1E58E94D}" type="slidenum">
              <a:rPr lang="en-GB" smtClean="0"/>
              <a:pPr/>
              <a:t>‹#›</a:t>
            </a:fld>
            <a:endParaRPr lang="en-GB" dirty="0"/>
          </a:p>
        </p:txBody>
      </p:sp>
    </p:spTree>
    <p:extLst>
      <p:ext uri="{BB962C8B-B14F-4D97-AF65-F5344CB8AC3E}">
        <p14:creationId xmlns:p14="http://schemas.microsoft.com/office/powerpoint/2010/main" val="17885664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311" y="967277"/>
            <a:ext cx="10515600" cy="2852737"/>
          </a:xfrm>
        </p:spPr>
        <p:txBody>
          <a:bodyPr anchor="b"/>
          <a:lstStyle>
            <a:lvl1pPr>
              <a:defRPr sz="6000">
                <a:solidFill>
                  <a:srgbClr val="4C0066"/>
                </a:solidFill>
                <a:latin typeface="Bell MT" panose="02020503060305020303" pitchFamily="18" charset="0"/>
              </a:defRPr>
            </a:lvl1pPr>
          </a:lstStyle>
          <a:p>
            <a:r>
              <a:rPr lang="en-US" smtClean="0"/>
              <a:t>Click to edit Master title style</a:t>
            </a:r>
            <a:endParaRPr lang="en-GB" dirty="0"/>
          </a:p>
        </p:txBody>
      </p:sp>
      <p:sp>
        <p:nvSpPr>
          <p:cNvPr id="3" name="Text Placeholder 2"/>
          <p:cNvSpPr>
            <a:spLocks noGrp="1"/>
          </p:cNvSpPr>
          <p:nvPr>
            <p:ph type="body" idx="1"/>
          </p:nvPr>
        </p:nvSpPr>
        <p:spPr>
          <a:xfrm>
            <a:off x="812311" y="3996796"/>
            <a:ext cx="10515600" cy="1500187"/>
          </a:xfrm>
        </p:spPr>
        <p:txBody>
          <a:bodyPr/>
          <a:lstStyle>
            <a:lvl1pPr marL="0" indent="0">
              <a:buNone/>
              <a:defRPr sz="2400">
                <a:solidFill>
                  <a:srgbClr val="4C006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11" name="Date Placeholder 3"/>
          <p:cNvSpPr>
            <a:spLocks noGrp="1"/>
          </p:cNvSpPr>
          <p:nvPr>
            <p:ph type="dt" sz="half" idx="10"/>
          </p:nvPr>
        </p:nvSpPr>
        <p:spPr>
          <a:xfrm>
            <a:off x="1894702" y="6356350"/>
            <a:ext cx="1686697" cy="365125"/>
          </a:xfrm>
          <a:prstGeom prst="rect">
            <a:avLst/>
          </a:prstGeom>
        </p:spPr>
        <p:txBody>
          <a:bodyPr/>
          <a:lstStyle>
            <a:lvl1pPr>
              <a:defRPr>
                <a:solidFill>
                  <a:srgbClr val="EDEDE6"/>
                </a:solidFill>
              </a:defRPr>
            </a:lvl1pPr>
          </a:lstStyle>
          <a:p>
            <a:fld id="{8785375C-C63F-4F34-8375-F4D556E6C151}" type="datetimeFigureOut">
              <a:rPr lang="en-GB" smtClean="0"/>
              <a:pPr/>
              <a:t>25/07/2015</a:t>
            </a:fld>
            <a:endParaRPr lang="en-GB" dirty="0"/>
          </a:p>
        </p:txBody>
      </p:sp>
      <p:sp>
        <p:nvSpPr>
          <p:cNvPr id="12" name="Footer Placeholder 4"/>
          <p:cNvSpPr>
            <a:spLocks noGrp="1"/>
          </p:cNvSpPr>
          <p:nvPr>
            <p:ph type="ftr" sz="quarter" idx="11"/>
          </p:nvPr>
        </p:nvSpPr>
        <p:spPr>
          <a:xfrm>
            <a:off x="4038600" y="6356350"/>
            <a:ext cx="4114800" cy="365125"/>
          </a:xfrm>
          <a:prstGeom prst="rect">
            <a:avLst/>
          </a:prstGeom>
        </p:spPr>
        <p:txBody>
          <a:bodyPr/>
          <a:lstStyle>
            <a:lvl1pPr>
              <a:defRPr>
                <a:solidFill>
                  <a:srgbClr val="EDEDE6"/>
                </a:solidFill>
              </a:defRPr>
            </a:lvl1pPr>
          </a:lstStyle>
          <a:p>
            <a:r>
              <a:rPr lang="en-GB" dirty="0" smtClean="0"/>
              <a:t>http://surname-</a:t>
            </a:r>
            <a:r>
              <a:rPr lang="en-GB" dirty="0" err="1" smtClean="0"/>
              <a:t>society.org</a:t>
            </a:r>
            <a:endParaRPr lang="en-GB" dirty="0"/>
          </a:p>
        </p:txBody>
      </p:sp>
      <p:sp>
        <p:nvSpPr>
          <p:cNvPr id="13" name="Slide Number Placeholder 5"/>
          <p:cNvSpPr>
            <a:spLocks noGrp="1"/>
          </p:cNvSpPr>
          <p:nvPr>
            <p:ph type="sldNum" sz="quarter" idx="12"/>
          </p:nvPr>
        </p:nvSpPr>
        <p:spPr>
          <a:xfrm>
            <a:off x="8610600" y="6356350"/>
            <a:ext cx="2743200" cy="365125"/>
          </a:xfrm>
          <a:prstGeom prst="rect">
            <a:avLst/>
          </a:prstGeom>
        </p:spPr>
        <p:txBody>
          <a:bodyPr/>
          <a:lstStyle>
            <a:lvl1pPr>
              <a:defRPr>
                <a:solidFill>
                  <a:srgbClr val="EDEDE6"/>
                </a:solidFill>
              </a:defRPr>
            </a:lvl1pPr>
          </a:lstStyle>
          <a:p>
            <a:fld id="{8D8B7B56-D76C-4AAF-87D1-DF8A1E58E94D}" type="slidenum">
              <a:rPr lang="en-GB" smtClean="0"/>
              <a:pPr/>
              <a:t>‹#›</a:t>
            </a:fld>
            <a:endParaRPr lang="en-GB" dirty="0"/>
          </a:p>
        </p:txBody>
      </p:sp>
    </p:spTree>
    <p:extLst>
      <p:ext uri="{BB962C8B-B14F-4D97-AF65-F5344CB8AC3E}">
        <p14:creationId xmlns:p14="http://schemas.microsoft.com/office/powerpoint/2010/main" val="28805153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4C0066"/>
                </a:solidFill>
                <a:latin typeface="Bell MT" panose="02020503060305020303" pitchFamily="18" charset="0"/>
              </a:defRPr>
            </a:lvl1pPr>
          </a:lstStyle>
          <a:p>
            <a:r>
              <a:rPr lang="en-US" smtClean="0"/>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lvl1pPr>
              <a:defRPr>
                <a:solidFill>
                  <a:srgbClr val="4C0066"/>
                </a:solidFill>
              </a:defRPr>
            </a:lvl1pPr>
            <a:lvl2pPr>
              <a:defRPr>
                <a:solidFill>
                  <a:srgbClr val="4C0066"/>
                </a:solidFill>
              </a:defRPr>
            </a:lvl2pPr>
            <a:lvl3pPr>
              <a:defRPr>
                <a:solidFill>
                  <a:srgbClr val="4C0066"/>
                </a:solidFill>
              </a:defRPr>
            </a:lvl3pPr>
            <a:lvl4pPr>
              <a:defRPr>
                <a:solidFill>
                  <a:srgbClr val="4C0066"/>
                </a:solidFill>
              </a:defRPr>
            </a:lvl4pPr>
            <a:lvl5pPr>
              <a:defRPr>
                <a:solidFill>
                  <a:srgbClr val="4C00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4C0066"/>
                </a:solidFill>
              </a:defRPr>
            </a:lvl1pPr>
            <a:lvl2pPr>
              <a:defRPr>
                <a:solidFill>
                  <a:srgbClr val="4C0066"/>
                </a:solidFill>
              </a:defRPr>
            </a:lvl2pPr>
            <a:lvl3pPr>
              <a:defRPr>
                <a:solidFill>
                  <a:srgbClr val="4C0066"/>
                </a:solidFill>
              </a:defRPr>
            </a:lvl3pPr>
            <a:lvl4pPr>
              <a:defRPr>
                <a:solidFill>
                  <a:srgbClr val="4C0066"/>
                </a:solidFill>
              </a:defRPr>
            </a:lvl4pPr>
            <a:lvl5pPr>
              <a:defRPr>
                <a:solidFill>
                  <a:srgbClr val="4C00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Date Placeholder 3"/>
          <p:cNvSpPr>
            <a:spLocks noGrp="1"/>
          </p:cNvSpPr>
          <p:nvPr>
            <p:ph type="dt" sz="half" idx="10"/>
          </p:nvPr>
        </p:nvSpPr>
        <p:spPr>
          <a:xfrm>
            <a:off x="1894702" y="6356350"/>
            <a:ext cx="1686697" cy="365125"/>
          </a:xfrm>
          <a:prstGeom prst="rect">
            <a:avLst/>
          </a:prstGeom>
        </p:spPr>
        <p:txBody>
          <a:bodyPr/>
          <a:lstStyle>
            <a:lvl1pPr>
              <a:defRPr>
                <a:solidFill>
                  <a:srgbClr val="EDEDE6"/>
                </a:solidFill>
              </a:defRPr>
            </a:lvl1pPr>
          </a:lstStyle>
          <a:p>
            <a:fld id="{8785375C-C63F-4F34-8375-F4D556E6C151}" type="datetimeFigureOut">
              <a:rPr lang="en-GB" smtClean="0"/>
              <a:pPr/>
              <a:t>25/07/2015</a:t>
            </a:fld>
            <a:endParaRPr lang="en-GB" dirty="0"/>
          </a:p>
        </p:txBody>
      </p:sp>
      <p:sp>
        <p:nvSpPr>
          <p:cNvPr id="13" name="Footer Placeholder 4"/>
          <p:cNvSpPr>
            <a:spLocks noGrp="1"/>
          </p:cNvSpPr>
          <p:nvPr>
            <p:ph type="ftr" sz="quarter" idx="11"/>
          </p:nvPr>
        </p:nvSpPr>
        <p:spPr>
          <a:xfrm>
            <a:off x="4038600" y="6356350"/>
            <a:ext cx="4114800" cy="365125"/>
          </a:xfrm>
          <a:prstGeom prst="rect">
            <a:avLst/>
          </a:prstGeom>
        </p:spPr>
        <p:txBody>
          <a:bodyPr/>
          <a:lstStyle>
            <a:lvl1pPr>
              <a:defRPr>
                <a:solidFill>
                  <a:srgbClr val="EDEDE6"/>
                </a:solidFill>
              </a:defRPr>
            </a:lvl1pPr>
          </a:lstStyle>
          <a:p>
            <a:r>
              <a:rPr lang="en-GB" dirty="0" smtClean="0"/>
              <a:t>http://surname-</a:t>
            </a:r>
            <a:r>
              <a:rPr lang="en-GB" dirty="0" err="1" smtClean="0"/>
              <a:t>society.org</a:t>
            </a:r>
            <a:endParaRPr lang="en-GB" dirty="0"/>
          </a:p>
        </p:txBody>
      </p:sp>
      <p:sp>
        <p:nvSpPr>
          <p:cNvPr id="14" name="Slide Number Placeholder 5"/>
          <p:cNvSpPr>
            <a:spLocks noGrp="1"/>
          </p:cNvSpPr>
          <p:nvPr>
            <p:ph type="sldNum" sz="quarter" idx="12"/>
          </p:nvPr>
        </p:nvSpPr>
        <p:spPr>
          <a:xfrm>
            <a:off x="8610600" y="6356350"/>
            <a:ext cx="2743200" cy="365125"/>
          </a:xfrm>
          <a:prstGeom prst="rect">
            <a:avLst/>
          </a:prstGeom>
        </p:spPr>
        <p:txBody>
          <a:bodyPr/>
          <a:lstStyle>
            <a:lvl1pPr>
              <a:defRPr>
                <a:solidFill>
                  <a:srgbClr val="EDEDE6"/>
                </a:solidFill>
              </a:defRPr>
            </a:lvl1pPr>
          </a:lstStyle>
          <a:p>
            <a:fld id="{8D8B7B56-D76C-4AAF-87D1-DF8A1E58E94D}" type="slidenum">
              <a:rPr lang="en-GB" smtClean="0"/>
              <a:pPr/>
              <a:t>‹#›</a:t>
            </a:fld>
            <a:endParaRPr lang="en-GB" dirty="0"/>
          </a:p>
        </p:txBody>
      </p:sp>
    </p:spTree>
    <p:extLst>
      <p:ext uri="{BB962C8B-B14F-4D97-AF65-F5344CB8AC3E}">
        <p14:creationId xmlns:p14="http://schemas.microsoft.com/office/powerpoint/2010/main" val="74052863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a:solidFill>
                  <a:srgbClr val="4C0066"/>
                </a:solidFill>
                <a:latin typeface="Bell MT" panose="02020503060305020303" pitchFamily="18" charset="0"/>
              </a:defRPr>
            </a:lvl1pPr>
          </a:lstStyle>
          <a:p>
            <a:r>
              <a:rPr lang="en-US" smtClean="0"/>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rgbClr val="4C006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a:defRPr>
                <a:solidFill>
                  <a:srgbClr val="4C0066"/>
                </a:solidFill>
              </a:defRPr>
            </a:lvl1pPr>
            <a:lvl2pPr>
              <a:defRPr>
                <a:solidFill>
                  <a:srgbClr val="4C0066"/>
                </a:solidFill>
              </a:defRPr>
            </a:lvl2pPr>
            <a:lvl3pPr>
              <a:defRPr>
                <a:solidFill>
                  <a:srgbClr val="4C0066"/>
                </a:solidFill>
              </a:defRPr>
            </a:lvl3pPr>
            <a:lvl4pPr>
              <a:defRPr>
                <a:solidFill>
                  <a:srgbClr val="4C0066"/>
                </a:solidFill>
              </a:defRPr>
            </a:lvl4pPr>
            <a:lvl5pPr>
              <a:defRPr>
                <a:solidFill>
                  <a:srgbClr val="4C00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rgbClr val="4C006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solidFill>
                  <a:srgbClr val="4C0066"/>
                </a:solidFill>
              </a:defRPr>
            </a:lvl1pPr>
            <a:lvl2pPr>
              <a:defRPr>
                <a:solidFill>
                  <a:srgbClr val="4C0066"/>
                </a:solidFill>
              </a:defRPr>
            </a:lvl2pPr>
            <a:lvl3pPr>
              <a:defRPr>
                <a:solidFill>
                  <a:srgbClr val="4C0066"/>
                </a:solidFill>
              </a:defRPr>
            </a:lvl3pPr>
            <a:lvl4pPr>
              <a:defRPr>
                <a:solidFill>
                  <a:srgbClr val="4C0066"/>
                </a:solidFill>
              </a:defRPr>
            </a:lvl4pPr>
            <a:lvl5pPr>
              <a:defRPr>
                <a:solidFill>
                  <a:srgbClr val="4C0066"/>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4" name="Date Placeholder 3"/>
          <p:cNvSpPr>
            <a:spLocks noGrp="1"/>
          </p:cNvSpPr>
          <p:nvPr>
            <p:ph type="dt" sz="half" idx="10"/>
          </p:nvPr>
        </p:nvSpPr>
        <p:spPr>
          <a:xfrm>
            <a:off x="1894702" y="6356350"/>
            <a:ext cx="1686697" cy="365125"/>
          </a:xfrm>
          <a:prstGeom prst="rect">
            <a:avLst/>
          </a:prstGeom>
        </p:spPr>
        <p:txBody>
          <a:bodyPr/>
          <a:lstStyle>
            <a:lvl1pPr>
              <a:defRPr>
                <a:solidFill>
                  <a:srgbClr val="EDEDE6"/>
                </a:solidFill>
              </a:defRPr>
            </a:lvl1pPr>
          </a:lstStyle>
          <a:p>
            <a:fld id="{8785375C-C63F-4F34-8375-F4D556E6C151}" type="datetimeFigureOut">
              <a:rPr lang="en-GB" smtClean="0"/>
              <a:pPr/>
              <a:t>25/07/2015</a:t>
            </a:fld>
            <a:endParaRPr lang="en-GB" dirty="0"/>
          </a:p>
        </p:txBody>
      </p:sp>
      <p:sp>
        <p:nvSpPr>
          <p:cNvPr id="15" name="Footer Placeholder 4"/>
          <p:cNvSpPr>
            <a:spLocks noGrp="1"/>
          </p:cNvSpPr>
          <p:nvPr>
            <p:ph type="ftr" sz="quarter" idx="11"/>
          </p:nvPr>
        </p:nvSpPr>
        <p:spPr>
          <a:xfrm>
            <a:off x="4038600" y="6356350"/>
            <a:ext cx="4114800" cy="365125"/>
          </a:xfrm>
          <a:prstGeom prst="rect">
            <a:avLst/>
          </a:prstGeom>
        </p:spPr>
        <p:txBody>
          <a:bodyPr/>
          <a:lstStyle>
            <a:lvl1pPr>
              <a:defRPr>
                <a:solidFill>
                  <a:srgbClr val="EDEDE6"/>
                </a:solidFill>
              </a:defRPr>
            </a:lvl1pPr>
          </a:lstStyle>
          <a:p>
            <a:r>
              <a:rPr lang="en-GB" dirty="0" smtClean="0"/>
              <a:t>http://surname-</a:t>
            </a:r>
            <a:r>
              <a:rPr lang="en-GB" dirty="0" err="1" smtClean="0"/>
              <a:t>society.org</a:t>
            </a:r>
            <a:endParaRPr lang="en-GB" dirty="0"/>
          </a:p>
        </p:txBody>
      </p:sp>
      <p:sp>
        <p:nvSpPr>
          <p:cNvPr id="16" name="Slide Number Placeholder 5"/>
          <p:cNvSpPr>
            <a:spLocks noGrp="1"/>
          </p:cNvSpPr>
          <p:nvPr>
            <p:ph type="sldNum" sz="quarter" idx="12"/>
          </p:nvPr>
        </p:nvSpPr>
        <p:spPr>
          <a:xfrm>
            <a:off x="8610600" y="6356350"/>
            <a:ext cx="2743200" cy="365125"/>
          </a:xfrm>
          <a:prstGeom prst="rect">
            <a:avLst/>
          </a:prstGeom>
        </p:spPr>
        <p:txBody>
          <a:bodyPr/>
          <a:lstStyle>
            <a:lvl1pPr>
              <a:defRPr>
                <a:solidFill>
                  <a:srgbClr val="EDEDE6"/>
                </a:solidFill>
              </a:defRPr>
            </a:lvl1pPr>
          </a:lstStyle>
          <a:p>
            <a:fld id="{8D8B7B56-D76C-4AAF-87D1-DF8A1E58E94D}" type="slidenum">
              <a:rPr lang="en-GB" smtClean="0"/>
              <a:pPr/>
              <a:t>‹#›</a:t>
            </a:fld>
            <a:endParaRPr lang="en-GB" dirty="0"/>
          </a:p>
        </p:txBody>
      </p:sp>
    </p:spTree>
    <p:extLst>
      <p:ext uri="{BB962C8B-B14F-4D97-AF65-F5344CB8AC3E}">
        <p14:creationId xmlns:p14="http://schemas.microsoft.com/office/powerpoint/2010/main" val="419014876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4C0066"/>
                </a:solidFill>
                <a:latin typeface="Bell MT" panose="02020503060305020303" pitchFamily="18" charset="0"/>
              </a:defRPr>
            </a:lvl1pPr>
          </a:lstStyle>
          <a:p>
            <a:r>
              <a:rPr lang="en-US" smtClean="0"/>
              <a:t>Click to edit Master title style</a:t>
            </a:r>
            <a:endParaRPr lang="en-GB" dirty="0"/>
          </a:p>
        </p:txBody>
      </p:sp>
      <p:sp>
        <p:nvSpPr>
          <p:cNvPr id="10" name="Date Placeholder 3"/>
          <p:cNvSpPr>
            <a:spLocks noGrp="1"/>
          </p:cNvSpPr>
          <p:nvPr>
            <p:ph type="dt" sz="half" idx="10"/>
          </p:nvPr>
        </p:nvSpPr>
        <p:spPr>
          <a:xfrm>
            <a:off x="1894702" y="6356350"/>
            <a:ext cx="1686697" cy="365125"/>
          </a:xfrm>
          <a:prstGeom prst="rect">
            <a:avLst/>
          </a:prstGeom>
        </p:spPr>
        <p:txBody>
          <a:bodyPr/>
          <a:lstStyle>
            <a:lvl1pPr>
              <a:defRPr>
                <a:solidFill>
                  <a:srgbClr val="EDEDE6"/>
                </a:solidFill>
              </a:defRPr>
            </a:lvl1pPr>
          </a:lstStyle>
          <a:p>
            <a:fld id="{8785375C-C63F-4F34-8375-F4D556E6C151}" type="datetimeFigureOut">
              <a:rPr lang="en-GB" smtClean="0"/>
              <a:pPr/>
              <a:t>25/07/2015</a:t>
            </a:fld>
            <a:endParaRPr lang="en-GB" dirty="0"/>
          </a:p>
        </p:txBody>
      </p:sp>
      <p:sp>
        <p:nvSpPr>
          <p:cNvPr id="11" name="Footer Placeholder 4"/>
          <p:cNvSpPr>
            <a:spLocks noGrp="1"/>
          </p:cNvSpPr>
          <p:nvPr>
            <p:ph type="ftr" sz="quarter" idx="11"/>
          </p:nvPr>
        </p:nvSpPr>
        <p:spPr>
          <a:xfrm>
            <a:off x="4038600" y="6356350"/>
            <a:ext cx="4114800" cy="365125"/>
          </a:xfrm>
          <a:prstGeom prst="rect">
            <a:avLst/>
          </a:prstGeom>
        </p:spPr>
        <p:txBody>
          <a:bodyPr/>
          <a:lstStyle>
            <a:lvl1pPr>
              <a:defRPr>
                <a:solidFill>
                  <a:srgbClr val="EDEDE6"/>
                </a:solidFill>
              </a:defRPr>
            </a:lvl1pPr>
          </a:lstStyle>
          <a:p>
            <a:r>
              <a:rPr lang="en-GB" dirty="0" smtClean="0"/>
              <a:t>http://surname-</a:t>
            </a:r>
            <a:r>
              <a:rPr lang="en-GB" dirty="0" err="1" smtClean="0"/>
              <a:t>society.org</a:t>
            </a:r>
            <a:endParaRPr lang="en-GB" dirty="0"/>
          </a:p>
        </p:txBody>
      </p:sp>
      <p:sp>
        <p:nvSpPr>
          <p:cNvPr id="12" name="Slide Number Placeholder 5"/>
          <p:cNvSpPr>
            <a:spLocks noGrp="1"/>
          </p:cNvSpPr>
          <p:nvPr>
            <p:ph type="sldNum" sz="quarter" idx="12"/>
          </p:nvPr>
        </p:nvSpPr>
        <p:spPr>
          <a:xfrm>
            <a:off x="8610600" y="6356350"/>
            <a:ext cx="2743200" cy="365125"/>
          </a:xfrm>
          <a:prstGeom prst="rect">
            <a:avLst/>
          </a:prstGeom>
        </p:spPr>
        <p:txBody>
          <a:bodyPr/>
          <a:lstStyle>
            <a:lvl1pPr>
              <a:defRPr>
                <a:solidFill>
                  <a:srgbClr val="EDEDE6"/>
                </a:solidFill>
              </a:defRPr>
            </a:lvl1pPr>
          </a:lstStyle>
          <a:p>
            <a:fld id="{8D8B7B56-D76C-4AAF-87D1-DF8A1E58E94D}" type="slidenum">
              <a:rPr lang="en-GB" smtClean="0"/>
              <a:pPr/>
              <a:t>‹#›</a:t>
            </a:fld>
            <a:endParaRPr lang="en-GB" dirty="0"/>
          </a:p>
        </p:txBody>
      </p:sp>
    </p:spTree>
    <p:extLst>
      <p:ext uri="{BB962C8B-B14F-4D97-AF65-F5344CB8AC3E}">
        <p14:creationId xmlns:p14="http://schemas.microsoft.com/office/powerpoint/2010/main" val="31705942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9" name="Date Placeholder 3"/>
          <p:cNvSpPr>
            <a:spLocks noGrp="1"/>
          </p:cNvSpPr>
          <p:nvPr>
            <p:ph type="dt" sz="half" idx="10"/>
          </p:nvPr>
        </p:nvSpPr>
        <p:spPr>
          <a:xfrm>
            <a:off x="1894702" y="6356350"/>
            <a:ext cx="1686697" cy="365125"/>
          </a:xfrm>
          <a:prstGeom prst="rect">
            <a:avLst/>
          </a:prstGeom>
        </p:spPr>
        <p:txBody>
          <a:bodyPr/>
          <a:lstStyle>
            <a:lvl1pPr>
              <a:defRPr>
                <a:solidFill>
                  <a:srgbClr val="EDEDE6"/>
                </a:solidFill>
              </a:defRPr>
            </a:lvl1pPr>
          </a:lstStyle>
          <a:p>
            <a:fld id="{8785375C-C63F-4F34-8375-F4D556E6C151}" type="datetimeFigureOut">
              <a:rPr lang="en-GB" smtClean="0"/>
              <a:pPr/>
              <a:t>25/07/2015</a:t>
            </a:fld>
            <a:endParaRPr lang="en-GB" dirty="0"/>
          </a:p>
        </p:txBody>
      </p:sp>
      <p:sp>
        <p:nvSpPr>
          <p:cNvPr id="10" name="Footer Placeholder 4"/>
          <p:cNvSpPr>
            <a:spLocks noGrp="1"/>
          </p:cNvSpPr>
          <p:nvPr>
            <p:ph type="ftr" sz="quarter" idx="11"/>
          </p:nvPr>
        </p:nvSpPr>
        <p:spPr>
          <a:xfrm>
            <a:off x="4038600" y="6356350"/>
            <a:ext cx="4114800" cy="365125"/>
          </a:xfrm>
          <a:prstGeom prst="rect">
            <a:avLst/>
          </a:prstGeom>
        </p:spPr>
        <p:txBody>
          <a:bodyPr/>
          <a:lstStyle>
            <a:lvl1pPr>
              <a:defRPr>
                <a:solidFill>
                  <a:srgbClr val="EDEDE6"/>
                </a:solidFill>
              </a:defRPr>
            </a:lvl1pPr>
          </a:lstStyle>
          <a:p>
            <a:r>
              <a:rPr lang="en-GB" dirty="0" smtClean="0"/>
              <a:t>http://surname-</a:t>
            </a:r>
            <a:r>
              <a:rPr lang="en-GB" dirty="0" err="1" smtClean="0"/>
              <a:t>society.org</a:t>
            </a:r>
            <a:endParaRPr lang="en-GB" dirty="0"/>
          </a:p>
        </p:txBody>
      </p:sp>
      <p:sp>
        <p:nvSpPr>
          <p:cNvPr id="11" name="Slide Number Placeholder 5"/>
          <p:cNvSpPr>
            <a:spLocks noGrp="1"/>
          </p:cNvSpPr>
          <p:nvPr>
            <p:ph type="sldNum" sz="quarter" idx="12"/>
          </p:nvPr>
        </p:nvSpPr>
        <p:spPr>
          <a:xfrm>
            <a:off x="8610600" y="6356350"/>
            <a:ext cx="2743200" cy="365125"/>
          </a:xfrm>
          <a:prstGeom prst="rect">
            <a:avLst/>
          </a:prstGeom>
        </p:spPr>
        <p:txBody>
          <a:bodyPr/>
          <a:lstStyle>
            <a:lvl1pPr>
              <a:defRPr>
                <a:solidFill>
                  <a:srgbClr val="EDEDE6"/>
                </a:solidFill>
              </a:defRPr>
            </a:lvl1pPr>
          </a:lstStyle>
          <a:p>
            <a:fld id="{8D8B7B56-D76C-4AAF-87D1-DF8A1E58E94D}" type="slidenum">
              <a:rPr lang="en-GB" smtClean="0"/>
              <a:pPr/>
              <a:t>‹#›</a:t>
            </a:fld>
            <a:endParaRPr lang="en-GB" dirty="0"/>
          </a:p>
        </p:txBody>
      </p:sp>
    </p:spTree>
    <p:extLst>
      <p:ext uri="{BB962C8B-B14F-4D97-AF65-F5344CB8AC3E}">
        <p14:creationId xmlns:p14="http://schemas.microsoft.com/office/powerpoint/2010/main" val="302225333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11" name="Date Placeholder 3"/>
          <p:cNvSpPr>
            <a:spLocks noGrp="1"/>
          </p:cNvSpPr>
          <p:nvPr>
            <p:ph type="dt" sz="half" idx="10"/>
          </p:nvPr>
        </p:nvSpPr>
        <p:spPr>
          <a:xfrm>
            <a:off x="1894702" y="6356350"/>
            <a:ext cx="1686697" cy="365125"/>
          </a:xfrm>
          <a:prstGeom prst="rect">
            <a:avLst/>
          </a:prstGeom>
        </p:spPr>
        <p:txBody>
          <a:bodyPr/>
          <a:lstStyle>
            <a:lvl1pPr>
              <a:defRPr>
                <a:solidFill>
                  <a:srgbClr val="EDEDE6"/>
                </a:solidFill>
              </a:defRPr>
            </a:lvl1pPr>
          </a:lstStyle>
          <a:p>
            <a:fld id="{8785375C-C63F-4F34-8375-F4D556E6C151}" type="datetimeFigureOut">
              <a:rPr lang="en-GB" smtClean="0"/>
              <a:pPr/>
              <a:t>25/07/2015</a:t>
            </a:fld>
            <a:endParaRPr lang="en-GB" dirty="0"/>
          </a:p>
        </p:txBody>
      </p:sp>
      <p:sp>
        <p:nvSpPr>
          <p:cNvPr id="12" name="Footer Placeholder 4"/>
          <p:cNvSpPr>
            <a:spLocks noGrp="1"/>
          </p:cNvSpPr>
          <p:nvPr>
            <p:ph type="ftr" sz="quarter" idx="11"/>
          </p:nvPr>
        </p:nvSpPr>
        <p:spPr>
          <a:xfrm>
            <a:off x="4038600" y="6356350"/>
            <a:ext cx="4114800" cy="365125"/>
          </a:xfrm>
          <a:prstGeom prst="rect">
            <a:avLst/>
          </a:prstGeom>
        </p:spPr>
        <p:txBody>
          <a:bodyPr/>
          <a:lstStyle>
            <a:lvl1pPr>
              <a:defRPr>
                <a:solidFill>
                  <a:srgbClr val="EDEDE6"/>
                </a:solidFill>
              </a:defRPr>
            </a:lvl1pPr>
          </a:lstStyle>
          <a:p>
            <a:r>
              <a:rPr lang="en-GB" dirty="0" smtClean="0"/>
              <a:t>http://surname-</a:t>
            </a:r>
            <a:r>
              <a:rPr lang="en-GB" dirty="0" err="1" smtClean="0"/>
              <a:t>society.org</a:t>
            </a:r>
            <a:endParaRPr lang="en-GB" dirty="0"/>
          </a:p>
        </p:txBody>
      </p:sp>
      <p:sp>
        <p:nvSpPr>
          <p:cNvPr id="13" name="Slide Number Placeholder 5"/>
          <p:cNvSpPr>
            <a:spLocks noGrp="1"/>
          </p:cNvSpPr>
          <p:nvPr>
            <p:ph type="sldNum" sz="quarter" idx="12"/>
          </p:nvPr>
        </p:nvSpPr>
        <p:spPr>
          <a:xfrm>
            <a:off x="8610600" y="6356350"/>
            <a:ext cx="2743200" cy="365125"/>
          </a:xfrm>
          <a:prstGeom prst="rect">
            <a:avLst/>
          </a:prstGeom>
        </p:spPr>
        <p:txBody>
          <a:bodyPr/>
          <a:lstStyle>
            <a:lvl1pPr>
              <a:defRPr>
                <a:solidFill>
                  <a:srgbClr val="EDEDE6"/>
                </a:solidFill>
              </a:defRPr>
            </a:lvl1pPr>
          </a:lstStyle>
          <a:p>
            <a:fld id="{8D8B7B56-D76C-4AAF-87D1-DF8A1E58E94D}" type="slidenum">
              <a:rPr lang="en-GB" smtClean="0"/>
              <a:pPr/>
              <a:t>‹#›</a:t>
            </a:fld>
            <a:endParaRPr lang="en-GB" dirty="0"/>
          </a:p>
        </p:txBody>
      </p:sp>
    </p:spTree>
    <p:extLst>
      <p:ext uri="{BB962C8B-B14F-4D97-AF65-F5344CB8AC3E}">
        <p14:creationId xmlns:p14="http://schemas.microsoft.com/office/powerpoint/2010/main" val="402070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11" name="Date Placeholder 3"/>
          <p:cNvSpPr>
            <a:spLocks noGrp="1"/>
          </p:cNvSpPr>
          <p:nvPr>
            <p:ph type="dt" sz="half" idx="10"/>
          </p:nvPr>
        </p:nvSpPr>
        <p:spPr>
          <a:xfrm>
            <a:off x="1894702" y="6356350"/>
            <a:ext cx="1686697" cy="365125"/>
          </a:xfrm>
          <a:prstGeom prst="rect">
            <a:avLst/>
          </a:prstGeom>
        </p:spPr>
        <p:txBody>
          <a:bodyPr/>
          <a:lstStyle>
            <a:lvl1pPr>
              <a:defRPr>
                <a:solidFill>
                  <a:srgbClr val="EDEDE6"/>
                </a:solidFill>
              </a:defRPr>
            </a:lvl1pPr>
          </a:lstStyle>
          <a:p>
            <a:fld id="{8785375C-C63F-4F34-8375-F4D556E6C151}" type="datetimeFigureOut">
              <a:rPr lang="en-GB" smtClean="0"/>
              <a:pPr/>
              <a:t>25/07/2015</a:t>
            </a:fld>
            <a:endParaRPr lang="en-GB" dirty="0"/>
          </a:p>
        </p:txBody>
      </p:sp>
      <p:sp>
        <p:nvSpPr>
          <p:cNvPr id="12" name="Footer Placeholder 4"/>
          <p:cNvSpPr>
            <a:spLocks noGrp="1"/>
          </p:cNvSpPr>
          <p:nvPr>
            <p:ph type="ftr" sz="quarter" idx="11"/>
          </p:nvPr>
        </p:nvSpPr>
        <p:spPr>
          <a:xfrm>
            <a:off x="4038600" y="6356350"/>
            <a:ext cx="4114800" cy="365125"/>
          </a:xfrm>
          <a:prstGeom prst="rect">
            <a:avLst/>
          </a:prstGeom>
        </p:spPr>
        <p:txBody>
          <a:bodyPr/>
          <a:lstStyle>
            <a:lvl1pPr>
              <a:defRPr>
                <a:solidFill>
                  <a:srgbClr val="EDEDE6"/>
                </a:solidFill>
              </a:defRPr>
            </a:lvl1pPr>
          </a:lstStyle>
          <a:p>
            <a:r>
              <a:rPr lang="en-GB" dirty="0" smtClean="0"/>
              <a:t>http://surname-</a:t>
            </a:r>
            <a:r>
              <a:rPr lang="en-GB" dirty="0" err="1" smtClean="0"/>
              <a:t>society.org</a:t>
            </a:r>
            <a:endParaRPr lang="en-GB" dirty="0"/>
          </a:p>
        </p:txBody>
      </p:sp>
      <p:sp>
        <p:nvSpPr>
          <p:cNvPr id="13" name="Slide Number Placeholder 5"/>
          <p:cNvSpPr>
            <a:spLocks noGrp="1"/>
          </p:cNvSpPr>
          <p:nvPr>
            <p:ph type="sldNum" sz="quarter" idx="12"/>
          </p:nvPr>
        </p:nvSpPr>
        <p:spPr>
          <a:xfrm>
            <a:off x="8610600" y="6356350"/>
            <a:ext cx="2743200" cy="365125"/>
          </a:xfrm>
          <a:prstGeom prst="rect">
            <a:avLst/>
          </a:prstGeom>
        </p:spPr>
        <p:txBody>
          <a:bodyPr/>
          <a:lstStyle>
            <a:lvl1pPr>
              <a:defRPr>
                <a:solidFill>
                  <a:srgbClr val="EDEDE6"/>
                </a:solidFill>
              </a:defRPr>
            </a:lvl1pPr>
          </a:lstStyle>
          <a:p>
            <a:fld id="{8D8B7B56-D76C-4AAF-87D1-DF8A1E58E94D}" type="slidenum">
              <a:rPr lang="en-GB" smtClean="0"/>
              <a:pPr/>
              <a:t>‹#›</a:t>
            </a:fld>
            <a:endParaRPr lang="en-GB" dirty="0"/>
          </a:p>
        </p:txBody>
      </p:sp>
    </p:spTree>
    <p:extLst>
      <p:ext uri="{BB962C8B-B14F-4D97-AF65-F5344CB8AC3E}">
        <p14:creationId xmlns:p14="http://schemas.microsoft.com/office/powerpoint/2010/main" val="1218335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2000"/>
            <a:lum/>
          </a:blip>
          <a:srcRect/>
          <a:stretch>
            <a:fillRect l="13000" t="4000" r="13000" b="-16000"/>
          </a:stretch>
        </a:blipFill>
        <a:effectLst/>
      </p:bgPr>
    </p:bg>
    <p:spTree>
      <p:nvGrpSpPr>
        <p:cNvPr id="1" name=""/>
        <p:cNvGrpSpPr/>
        <p:nvPr/>
      </p:nvGrpSpPr>
      <p:grpSpPr>
        <a:xfrm>
          <a:off x="0" y="0"/>
          <a:ext cx="0" cy="0"/>
          <a:chOff x="0" y="0"/>
          <a:chExt cx="0" cy="0"/>
        </a:xfrm>
      </p:grpSpPr>
      <p:sp>
        <p:nvSpPr>
          <p:cNvPr id="13" name="Rectangle 12"/>
          <p:cNvSpPr/>
          <p:nvPr/>
        </p:nvSpPr>
        <p:spPr>
          <a:xfrm>
            <a:off x="1" y="5880237"/>
            <a:ext cx="12191999" cy="1007477"/>
          </a:xfrm>
          <a:custGeom>
            <a:avLst/>
            <a:gdLst/>
            <a:ahLst/>
            <a:cxnLst/>
            <a:rect l="l" t="t" r="r" b="b"/>
            <a:pathLst>
              <a:path w="12191999" h="1007477">
                <a:moveTo>
                  <a:pt x="12191999" y="0"/>
                </a:moveTo>
                <a:lnTo>
                  <a:pt x="12191999" y="1007477"/>
                </a:lnTo>
                <a:lnTo>
                  <a:pt x="0" y="1007477"/>
                </a:lnTo>
                <a:lnTo>
                  <a:pt x="0" y="252488"/>
                </a:lnTo>
                <a:lnTo>
                  <a:pt x="107357" y="273257"/>
                </a:lnTo>
                <a:cubicBezTo>
                  <a:pt x="1660363" y="555768"/>
                  <a:pt x="4124479" y="674809"/>
                  <a:pt x="6889539" y="553843"/>
                </a:cubicBezTo>
                <a:cubicBezTo>
                  <a:pt x="8781423" y="471078"/>
                  <a:pt x="10523147" y="288687"/>
                  <a:pt x="11922158" y="48161"/>
                </a:cubicBezTo>
                <a:close/>
              </a:path>
            </a:pathLst>
          </a:custGeom>
          <a:solidFill>
            <a:srgbClr val="4C006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4C0066"/>
              </a:solidFill>
            </a:endParaRPr>
          </a:p>
        </p:txBody>
      </p:sp>
      <p:sp>
        <p:nvSpPr>
          <p:cNvPr id="22" name="Oval 21"/>
          <p:cNvSpPr/>
          <p:nvPr/>
        </p:nvSpPr>
        <p:spPr>
          <a:xfrm>
            <a:off x="0" y="5407221"/>
            <a:ext cx="1520224" cy="1440000"/>
          </a:xfrm>
          <a:prstGeom prst="ellipse">
            <a:avLst/>
          </a:prstGeom>
          <a:solidFill>
            <a:srgbClr val="4C006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9" name="Picture 18" descr="Powerpoint Logo 4cm.pn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40431" y="5449570"/>
            <a:ext cx="1440180" cy="1440180"/>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Date Placeholder 3"/>
          <p:cNvSpPr>
            <a:spLocks noGrp="1"/>
          </p:cNvSpPr>
          <p:nvPr>
            <p:ph type="dt" sz="half" idx="2"/>
          </p:nvPr>
        </p:nvSpPr>
        <p:spPr>
          <a:xfrm>
            <a:off x="1894702" y="6492068"/>
            <a:ext cx="1686697" cy="365125"/>
          </a:xfrm>
          <a:prstGeom prst="rect">
            <a:avLst/>
          </a:prstGeom>
        </p:spPr>
        <p:txBody>
          <a:bodyPr/>
          <a:lstStyle>
            <a:lvl1pPr>
              <a:defRPr>
                <a:solidFill>
                  <a:srgbClr val="EDEDE6"/>
                </a:solidFill>
              </a:defRPr>
            </a:lvl1pPr>
          </a:lstStyle>
          <a:p>
            <a:fld id="{8785375C-C63F-4F34-8375-F4D556E6C151}" type="datetimeFigureOut">
              <a:rPr lang="en-GB" smtClean="0"/>
              <a:pPr/>
              <a:t>25/07/2015</a:t>
            </a:fld>
            <a:endParaRPr lang="en-GB" dirty="0"/>
          </a:p>
        </p:txBody>
      </p:sp>
      <p:sp>
        <p:nvSpPr>
          <p:cNvPr id="11" name="Footer Placeholder 4"/>
          <p:cNvSpPr>
            <a:spLocks noGrp="1"/>
          </p:cNvSpPr>
          <p:nvPr>
            <p:ph type="ftr" sz="quarter" idx="3"/>
          </p:nvPr>
        </p:nvSpPr>
        <p:spPr>
          <a:xfrm>
            <a:off x="4038600" y="6492069"/>
            <a:ext cx="4114800" cy="365125"/>
          </a:xfrm>
          <a:prstGeom prst="rect">
            <a:avLst/>
          </a:prstGeom>
        </p:spPr>
        <p:txBody>
          <a:bodyPr/>
          <a:lstStyle>
            <a:lvl1pPr algn="ctr">
              <a:defRPr>
                <a:solidFill>
                  <a:srgbClr val="EDEDE6"/>
                </a:solidFill>
              </a:defRPr>
            </a:lvl1pPr>
          </a:lstStyle>
          <a:p>
            <a:r>
              <a:rPr lang="en-GB" dirty="0" smtClean="0"/>
              <a:t>http://surname-</a:t>
            </a:r>
            <a:r>
              <a:rPr lang="en-GB" dirty="0" err="1" smtClean="0"/>
              <a:t>society.org</a:t>
            </a:r>
            <a:endParaRPr lang="en-GB" dirty="0"/>
          </a:p>
        </p:txBody>
      </p:sp>
      <p:sp>
        <p:nvSpPr>
          <p:cNvPr id="12" name="Slide Number Placeholder 5"/>
          <p:cNvSpPr>
            <a:spLocks noGrp="1"/>
          </p:cNvSpPr>
          <p:nvPr>
            <p:ph type="sldNum" sz="quarter" idx="4"/>
          </p:nvPr>
        </p:nvSpPr>
        <p:spPr>
          <a:xfrm>
            <a:off x="8610600" y="6492875"/>
            <a:ext cx="2743200" cy="365125"/>
          </a:xfrm>
          <a:prstGeom prst="rect">
            <a:avLst/>
          </a:prstGeom>
        </p:spPr>
        <p:txBody>
          <a:bodyPr/>
          <a:lstStyle>
            <a:lvl1pPr algn="r">
              <a:defRPr>
                <a:solidFill>
                  <a:srgbClr val="EDEDE6"/>
                </a:solidFill>
              </a:defRPr>
            </a:lvl1pPr>
          </a:lstStyle>
          <a:p>
            <a:fld id="{8D8B7B56-D76C-4AAF-87D1-DF8A1E58E94D}" type="slidenum">
              <a:rPr lang="en-GB" smtClean="0"/>
              <a:pPr/>
              <a:t>‹#›</a:t>
            </a:fld>
            <a:endParaRPr lang="en-GB" dirty="0"/>
          </a:p>
        </p:txBody>
      </p:sp>
    </p:spTree>
    <p:extLst>
      <p:ext uri="{BB962C8B-B14F-4D97-AF65-F5344CB8AC3E}">
        <p14:creationId xmlns:p14="http://schemas.microsoft.com/office/powerpoint/2010/main" val="1994525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rgbClr val="4C0066"/>
          </a:solidFill>
          <a:latin typeface="Bell MT" panose="020205030603050203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C006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C006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C006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C006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C00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mailto:kippeeb@rogers.com"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DNA and Surname Studies</a:t>
            </a:r>
            <a:endParaRPr lang="en-GB" dirty="0"/>
          </a:p>
        </p:txBody>
      </p:sp>
      <p:sp>
        <p:nvSpPr>
          <p:cNvPr id="3" name="Subtitle 2"/>
          <p:cNvSpPr>
            <a:spLocks noGrp="1"/>
          </p:cNvSpPr>
          <p:nvPr>
            <p:ph type="subTitle" idx="1"/>
          </p:nvPr>
        </p:nvSpPr>
        <p:spPr/>
        <p:txBody>
          <a:bodyPr/>
          <a:lstStyle/>
          <a:p>
            <a:r>
              <a:rPr lang="en-GB" dirty="0" smtClean="0"/>
              <a:t>Elizabeth </a:t>
            </a:r>
            <a:r>
              <a:rPr lang="en-GB" smtClean="0"/>
              <a:t>(Blake) </a:t>
            </a:r>
            <a:r>
              <a:rPr lang="en-GB" dirty="0" smtClean="0"/>
              <a:t>Kipp, PLCGS</a:t>
            </a:r>
          </a:p>
          <a:p>
            <a:r>
              <a:rPr lang="en-GB" dirty="0" smtClean="0"/>
              <a:t>Member #1004</a:t>
            </a:r>
            <a:endParaRPr lang="en-GB" dirty="0"/>
          </a:p>
        </p:txBody>
      </p:sp>
    </p:spTree>
    <p:extLst>
      <p:ext uri="{BB962C8B-B14F-4D97-AF65-F5344CB8AC3E}">
        <p14:creationId xmlns:p14="http://schemas.microsoft.com/office/powerpoint/2010/main" val="20404441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At DNA – Every ancestor can contribute</a:t>
            </a:r>
            <a:endParaRPr lang="en-CA" dirty="0"/>
          </a:p>
        </p:txBody>
      </p:sp>
      <p:sp>
        <p:nvSpPr>
          <p:cNvPr id="3" name="Content Placeholder 2"/>
          <p:cNvSpPr>
            <a:spLocks noGrp="1"/>
          </p:cNvSpPr>
          <p:nvPr>
            <p:ph idx="1"/>
          </p:nvPr>
        </p:nvSpPr>
        <p:spPr/>
        <p:txBody>
          <a:bodyPr/>
          <a:lstStyle/>
          <a:p>
            <a:r>
              <a:rPr lang="en-CA" dirty="0" smtClean="0"/>
              <a:t>Autosomal DNA contains the pieces of our past that have been passed on to us from our many </a:t>
            </a:r>
            <a:r>
              <a:rPr lang="en-CA" dirty="0" err="1" smtClean="0"/>
              <a:t>many</a:t>
            </a:r>
            <a:r>
              <a:rPr lang="en-CA" dirty="0" smtClean="0"/>
              <a:t> ancestors through our parents – 50% from the father and 50% from the mother (looking only at the 22 chromosomes and excluding the X chromosome in this notation of 50%)</a:t>
            </a:r>
          </a:p>
          <a:p>
            <a:r>
              <a:rPr lang="en-CA" dirty="0" smtClean="0"/>
              <a:t>We may receive as little as 0% or as much as 25% from each of our grandparents with 50% coming from our paternal and 50% from our maternal side through our parents</a:t>
            </a:r>
            <a:endParaRPr lang="en-CA" dirty="0"/>
          </a:p>
        </p:txBody>
      </p:sp>
    </p:spTree>
    <p:extLst>
      <p:ext uri="{BB962C8B-B14F-4D97-AF65-F5344CB8AC3E}">
        <p14:creationId xmlns:p14="http://schemas.microsoft.com/office/powerpoint/2010/main" val="23071354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X chromosome DNA</a:t>
            </a:r>
            <a:endParaRPr lang="en-CA" dirty="0"/>
          </a:p>
        </p:txBody>
      </p:sp>
      <p:sp>
        <p:nvSpPr>
          <p:cNvPr id="3" name="Content Placeholder 2"/>
          <p:cNvSpPr>
            <a:spLocks noGrp="1"/>
          </p:cNvSpPr>
          <p:nvPr>
            <p:ph idx="1"/>
          </p:nvPr>
        </p:nvSpPr>
        <p:spPr/>
        <p:txBody>
          <a:bodyPr/>
          <a:lstStyle/>
          <a:p>
            <a:r>
              <a:rPr lang="en-CA" dirty="0" smtClean="0"/>
              <a:t>Males receive one X chromosome only and this is from their mother and is a blend of the X chromosome that she received from her mother and the X chromosome from her father which is the same X chromosome that he received from his mother</a:t>
            </a:r>
          </a:p>
          <a:p>
            <a:r>
              <a:rPr lang="en-CA" dirty="0" smtClean="0"/>
              <a:t>Not really useful for Surname Studies like a Y chromosome but could be interesting </a:t>
            </a:r>
          </a:p>
        </p:txBody>
      </p:sp>
    </p:spTree>
    <p:extLst>
      <p:ext uri="{BB962C8B-B14F-4D97-AF65-F5344CB8AC3E}">
        <p14:creationId xmlns:p14="http://schemas.microsoft.com/office/powerpoint/2010/main" val="6998203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Mt DNA – Female line</a:t>
            </a:r>
            <a:endParaRPr lang="en-CA" dirty="0"/>
          </a:p>
        </p:txBody>
      </p:sp>
      <p:sp>
        <p:nvSpPr>
          <p:cNvPr id="3" name="Content Placeholder 2"/>
          <p:cNvSpPr>
            <a:spLocks noGrp="1"/>
          </p:cNvSpPr>
          <p:nvPr>
            <p:ph idx="1"/>
          </p:nvPr>
        </p:nvSpPr>
        <p:spPr/>
        <p:txBody>
          <a:bodyPr/>
          <a:lstStyle/>
          <a:p>
            <a:r>
              <a:rPr lang="en-CA" dirty="0" smtClean="0"/>
              <a:t>Mt DNA is passed from a mother to her children but only her daughters will pass on her </a:t>
            </a:r>
            <a:r>
              <a:rPr lang="en-CA" dirty="0" err="1" smtClean="0"/>
              <a:t>mt</a:t>
            </a:r>
            <a:r>
              <a:rPr lang="en-CA" dirty="0" smtClean="0"/>
              <a:t> DNA to their children. Male children of the family who marry will have children who carry their wife’s </a:t>
            </a:r>
            <a:r>
              <a:rPr lang="en-CA" dirty="0" err="1" smtClean="0"/>
              <a:t>mt</a:t>
            </a:r>
            <a:r>
              <a:rPr lang="en-CA" dirty="0" smtClean="0"/>
              <a:t> DNA</a:t>
            </a:r>
          </a:p>
          <a:p>
            <a:r>
              <a:rPr lang="en-CA" dirty="0" smtClean="0"/>
              <a:t>Not useful for surname projects particularly but can be interesting looking at a family for whom the geographic location is unknown but not always helpful in that regard</a:t>
            </a:r>
          </a:p>
          <a:p>
            <a:pPr marL="0" indent="0">
              <a:buNone/>
            </a:pPr>
            <a:endParaRPr lang="en-CA" dirty="0"/>
          </a:p>
        </p:txBody>
      </p:sp>
    </p:spTree>
    <p:extLst>
      <p:ext uri="{BB962C8B-B14F-4D97-AF65-F5344CB8AC3E}">
        <p14:creationId xmlns:p14="http://schemas.microsoft.com/office/powerpoint/2010/main" val="29170472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CASE </a:t>
            </a:r>
            <a:r>
              <a:rPr lang="en-CA" dirty="0" smtClean="0"/>
              <a:t>STUDIES – Y DNA and At DNA</a:t>
            </a:r>
            <a:endParaRPr lang="en-CA" dirty="0"/>
          </a:p>
        </p:txBody>
      </p:sp>
      <p:sp>
        <p:nvSpPr>
          <p:cNvPr id="3" name="Content Placeholder 2"/>
          <p:cNvSpPr>
            <a:spLocks noGrp="1"/>
          </p:cNvSpPr>
          <p:nvPr>
            <p:ph idx="1"/>
          </p:nvPr>
        </p:nvSpPr>
        <p:spPr/>
        <p:txBody>
          <a:bodyPr/>
          <a:lstStyle/>
          <a:p>
            <a:r>
              <a:rPr lang="en-CA" dirty="0" smtClean="0"/>
              <a:t>Kipp/Kip  one name study</a:t>
            </a:r>
          </a:p>
          <a:p>
            <a:r>
              <a:rPr lang="en-CA" dirty="0" err="1" smtClean="0"/>
              <a:t>Pincombe</a:t>
            </a:r>
            <a:r>
              <a:rPr lang="en-CA" dirty="0" smtClean="0"/>
              <a:t>/Pinkham one name study</a:t>
            </a:r>
          </a:p>
          <a:p>
            <a:r>
              <a:rPr lang="en-CA" dirty="0" smtClean="0"/>
              <a:t>Blake/Bleak one name study</a:t>
            </a:r>
            <a:endParaRPr lang="en-CA" dirty="0"/>
          </a:p>
        </p:txBody>
      </p:sp>
    </p:spTree>
    <p:extLst>
      <p:ext uri="{BB962C8B-B14F-4D97-AF65-F5344CB8AC3E}">
        <p14:creationId xmlns:p14="http://schemas.microsoft.com/office/powerpoint/2010/main" val="4673651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Y DNA/At DNA  - KIPP one name study</a:t>
            </a:r>
            <a:endParaRPr lang="en-CA" dirty="0"/>
          </a:p>
        </p:txBody>
      </p:sp>
      <p:sp>
        <p:nvSpPr>
          <p:cNvPr id="3" name="Content Placeholder 2"/>
          <p:cNvSpPr>
            <a:spLocks noGrp="1"/>
          </p:cNvSpPr>
          <p:nvPr>
            <p:ph idx="1"/>
          </p:nvPr>
        </p:nvSpPr>
        <p:spPr>
          <a:xfrm>
            <a:off x="951411" y="1485991"/>
            <a:ext cx="10515600" cy="4351338"/>
          </a:xfrm>
        </p:spPr>
        <p:txBody>
          <a:bodyPr>
            <a:normAutofit/>
          </a:bodyPr>
          <a:lstStyle/>
          <a:p>
            <a:r>
              <a:rPr lang="en-CA" dirty="0" smtClean="0"/>
              <a:t>KIPP/KIP</a:t>
            </a:r>
          </a:p>
          <a:p>
            <a:r>
              <a:rPr lang="en-CA" dirty="0" smtClean="0"/>
              <a:t>Ongoing study at FT DNA since 2009</a:t>
            </a:r>
          </a:p>
          <a:p>
            <a:r>
              <a:rPr lang="en-CA" dirty="0" smtClean="0"/>
              <a:t>Purpose was to find the genetic signature for the different Kipp/Kip families worldwide</a:t>
            </a:r>
          </a:p>
          <a:p>
            <a:r>
              <a:rPr lang="en-CA" dirty="0"/>
              <a:t>One </a:t>
            </a:r>
            <a:r>
              <a:rPr lang="en-CA" dirty="0" smtClean="0"/>
              <a:t>KIP family </a:t>
            </a:r>
            <a:r>
              <a:rPr lang="en-CA" dirty="0"/>
              <a:t>came from Amsterdam Holland in the mid 1630s to late 1630s to New Amsterdam </a:t>
            </a:r>
            <a:r>
              <a:rPr lang="en-CA" dirty="0" smtClean="0"/>
              <a:t>(aka </a:t>
            </a:r>
            <a:r>
              <a:rPr lang="en-CA" dirty="0"/>
              <a:t>New York </a:t>
            </a:r>
            <a:r>
              <a:rPr lang="en-CA" dirty="0" smtClean="0"/>
              <a:t>City). </a:t>
            </a:r>
            <a:r>
              <a:rPr lang="en-CA" dirty="0"/>
              <a:t>This family in particular has been given a known </a:t>
            </a:r>
            <a:r>
              <a:rPr lang="en-CA" dirty="0" smtClean="0"/>
              <a:t>signature.</a:t>
            </a:r>
          </a:p>
          <a:p>
            <a:r>
              <a:rPr lang="en-CA" dirty="0" smtClean="0"/>
              <a:t>Three KIPP emigrants to the United States from the Germanic States in the mid 1700s (two different sets of signatures)</a:t>
            </a:r>
            <a:endParaRPr lang="en-CA" dirty="0"/>
          </a:p>
        </p:txBody>
      </p:sp>
    </p:spTree>
    <p:extLst>
      <p:ext uri="{BB962C8B-B14F-4D97-AF65-F5344CB8AC3E}">
        <p14:creationId xmlns:p14="http://schemas.microsoft.com/office/powerpoint/2010/main" val="26774890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6577" y="373834"/>
            <a:ext cx="10515600" cy="1325563"/>
          </a:xfrm>
        </p:spPr>
        <p:txBody>
          <a:bodyPr/>
          <a:lstStyle/>
          <a:p>
            <a:r>
              <a:rPr lang="en-CA" dirty="0" smtClean="0"/>
              <a:t>Y DNA/At DNA  </a:t>
            </a:r>
            <a:r>
              <a:rPr lang="en-CA" dirty="0"/>
              <a:t>- KIPP one name study</a:t>
            </a:r>
          </a:p>
        </p:txBody>
      </p:sp>
      <p:sp>
        <p:nvSpPr>
          <p:cNvPr id="3" name="Content Placeholder 2"/>
          <p:cNvSpPr>
            <a:spLocks noGrp="1"/>
          </p:cNvSpPr>
          <p:nvPr>
            <p:ph idx="1"/>
          </p:nvPr>
        </p:nvSpPr>
        <p:spPr/>
        <p:txBody>
          <a:bodyPr/>
          <a:lstStyle/>
          <a:p>
            <a:r>
              <a:rPr lang="en-CA" dirty="0" smtClean="0"/>
              <a:t>At DNA </a:t>
            </a:r>
            <a:r>
              <a:rPr lang="en-CA" dirty="0"/>
              <a:t>permits females with the Kipp/Kip surname to participate</a:t>
            </a:r>
          </a:p>
          <a:p>
            <a:r>
              <a:rPr lang="en-CA" dirty="0" smtClean="0"/>
              <a:t>Y DNA </a:t>
            </a:r>
            <a:r>
              <a:rPr lang="en-CA" dirty="0"/>
              <a:t>permitted the separation of Kipp/Kip </a:t>
            </a:r>
            <a:r>
              <a:rPr lang="en-CA" dirty="0" smtClean="0"/>
              <a:t>families</a:t>
            </a:r>
          </a:p>
          <a:p>
            <a:r>
              <a:rPr lang="en-CA" dirty="0" smtClean="0"/>
              <a:t>One tester currently living in an area where the emigrant KIPP/KIP families lived in Europe does not match any of the emigrant families (known ancestry back into the 1700s is from a Germanic State) nor does he match the other KIPP lines</a:t>
            </a:r>
          </a:p>
          <a:p>
            <a:r>
              <a:rPr lang="en-CA" dirty="0" smtClean="0"/>
              <a:t>Not a singleton surname</a:t>
            </a:r>
            <a:endParaRPr lang="en-CA" dirty="0"/>
          </a:p>
        </p:txBody>
      </p:sp>
    </p:spTree>
    <p:extLst>
      <p:ext uri="{BB962C8B-B14F-4D97-AF65-F5344CB8AC3E}">
        <p14:creationId xmlns:p14="http://schemas.microsoft.com/office/powerpoint/2010/main" val="24482817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KIPP/KIP </a:t>
            </a:r>
            <a:r>
              <a:rPr lang="en-CA" dirty="0" err="1" smtClean="0"/>
              <a:t>yDNA</a:t>
            </a:r>
            <a:r>
              <a:rPr lang="en-CA" dirty="0" smtClean="0"/>
              <a:t> Study </a:t>
            </a:r>
            <a:br>
              <a:rPr lang="en-CA" dirty="0" smtClean="0"/>
            </a:br>
            <a:r>
              <a:rPr lang="en-CA" dirty="0" smtClean="0"/>
              <a:t>(New Amsterdam descendants sample)</a:t>
            </a:r>
            <a:endParaRPr lang="en-CA" dirty="0"/>
          </a:p>
        </p:txBody>
      </p:sp>
      <p:sp>
        <p:nvSpPr>
          <p:cNvPr id="3" name="Content Placeholder 2"/>
          <p:cNvSpPr>
            <a:spLocks noGrp="1"/>
          </p:cNvSpPr>
          <p:nvPr>
            <p:ph idx="1"/>
          </p:nvPr>
        </p:nvSpPr>
        <p:spPr>
          <a:xfrm>
            <a:off x="583030" y="1690688"/>
            <a:ext cx="11422251" cy="4351338"/>
          </a:xfrm>
        </p:spPr>
        <p:txBody>
          <a:bodyPr>
            <a:normAutofit fontScale="92500"/>
          </a:bodyPr>
          <a:lstStyle/>
          <a:p>
            <a:r>
              <a:rPr lang="en-CA" dirty="0"/>
              <a:t>13 	23 	14 	11 	11-14 	</a:t>
            </a:r>
            <a:r>
              <a:rPr lang="en-CA" dirty="0">
                <a:solidFill>
                  <a:srgbClr val="00B050"/>
                </a:solidFill>
              </a:rPr>
              <a:t>13</a:t>
            </a:r>
            <a:r>
              <a:rPr lang="en-CA" dirty="0"/>
              <a:t> 	12 	12 	13 	13 	29 	  	  		  	  	  	  	  	  	  	  	  	  	 </a:t>
            </a:r>
          </a:p>
          <a:p>
            <a:r>
              <a:rPr lang="en-CA" dirty="0"/>
              <a:t>13 	23 	14 	11 	11-14 	</a:t>
            </a:r>
            <a:r>
              <a:rPr lang="en-CA" dirty="0">
                <a:solidFill>
                  <a:srgbClr val="00B050"/>
                </a:solidFill>
              </a:rPr>
              <a:t>13</a:t>
            </a:r>
            <a:r>
              <a:rPr lang="en-CA" dirty="0"/>
              <a:t> 	12 	12 	13 	13 	29 	36-38 		  	</a:t>
            </a:r>
          </a:p>
          <a:p>
            <a:r>
              <a:rPr lang="en-CA" dirty="0"/>
              <a:t>13 	23 	14 	11 	11-14 	</a:t>
            </a:r>
            <a:r>
              <a:rPr lang="en-CA" dirty="0">
                <a:solidFill>
                  <a:srgbClr val="00B050"/>
                </a:solidFill>
              </a:rPr>
              <a:t>13</a:t>
            </a:r>
            <a:r>
              <a:rPr lang="en-CA" dirty="0"/>
              <a:t> 	12 	12 	13 	13 	29 	36-38 		 </a:t>
            </a:r>
          </a:p>
          <a:p>
            <a:r>
              <a:rPr lang="en-CA" dirty="0"/>
              <a:t>13 	23 	14 	11 	11-14 	</a:t>
            </a:r>
            <a:r>
              <a:rPr lang="en-CA" dirty="0">
                <a:solidFill>
                  <a:srgbClr val="00B050"/>
                </a:solidFill>
              </a:rPr>
              <a:t>13</a:t>
            </a:r>
            <a:r>
              <a:rPr lang="en-CA" dirty="0"/>
              <a:t> 	12 	12 	13 	13 	29 	36-</a:t>
            </a:r>
            <a:r>
              <a:rPr lang="en-CA" dirty="0">
                <a:solidFill>
                  <a:srgbClr val="FF0000"/>
                </a:solidFill>
              </a:rPr>
              <a:t>39 </a:t>
            </a:r>
            <a:r>
              <a:rPr lang="en-CA" dirty="0"/>
              <a:t>	  		  	  	 </a:t>
            </a:r>
          </a:p>
          <a:p>
            <a:r>
              <a:rPr lang="en-CA" dirty="0"/>
              <a:t>13 	23 	14 	11 	11-14 	</a:t>
            </a:r>
            <a:r>
              <a:rPr lang="en-CA" dirty="0">
                <a:solidFill>
                  <a:srgbClr val="00B050"/>
                </a:solidFill>
              </a:rPr>
              <a:t>13</a:t>
            </a:r>
            <a:r>
              <a:rPr lang="en-CA" dirty="0"/>
              <a:t> 	12 	12 	13 	13 	29 	</a:t>
            </a:r>
            <a:r>
              <a:rPr lang="en-CA" dirty="0">
                <a:solidFill>
                  <a:srgbClr val="FF0000"/>
                </a:solidFill>
              </a:rPr>
              <a:t>37</a:t>
            </a:r>
            <a:r>
              <a:rPr lang="en-CA" dirty="0"/>
              <a:t>-38 	</a:t>
            </a:r>
          </a:p>
        </p:txBody>
      </p:sp>
    </p:spTree>
    <p:extLst>
      <p:ext uri="{BB962C8B-B14F-4D97-AF65-F5344CB8AC3E}">
        <p14:creationId xmlns:p14="http://schemas.microsoft.com/office/powerpoint/2010/main" val="9972764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Summary for KIPP/KIP family</a:t>
            </a:r>
            <a:endParaRPr lang="en-CA" dirty="0"/>
          </a:p>
        </p:txBody>
      </p:sp>
      <p:sp>
        <p:nvSpPr>
          <p:cNvPr id="3" name="Content Placeholder 2"/>
          <p:cNvSpPr>
            <a:spLocks noGrp="1"/>
          </p:cNvSpPr>
          <p:nvPr>
            <p:ph idx="1"/>
          </p:nvPr>
        </p:nvSpPr>
        <p:spPr/>
        <p:txBody>
          <a:bodyPr/>
          <a:lstStyle/>
          <a:p>
            <a:r>
              <a:rPr lang="en-CA" dirty="0" smtClean="0"/>
              <a:t>KIPP/KIP family of New Amsterdam has a distinctive value of 13 at DYS426 </a:t>
            </a:r>
          </a:p>
          <a:p>
            <a:r>
              <a:rPr lang="en-CA" dirty="0" smtClean="0"/>
              <a:t>KIPP/KIP family #1 of Pennsylvania has the value of 12 at DYS426 (usual value). They are also separate from the New Amsterdam family by a GD of 6 or 7 on 37 markers. </a:t>
            </a:r>
          </a:p>
          <a:p>
            <a:r>
              <a:rPr lang="en-CA" dirty="0" smtClean="0"/>
              <a:t>KIPP one name study has discovered that this New Amsterdam KIPP/KIP family has its origins (prior to 1600) in the area where the borders of Denmark/Netherlands/Germany come together </a:t>
            </a:r>
            <a:endParaRPr lang="en-CA" dirty="0"/>
          </a:p>
        </p:txBody>
      </p:sp>
    </p:spTree>
    <p:extLst>
      <p:ext uri="{BB962C8B-B14F-4D97-AF65-F5344CB8AC3E}">
        <p14:creationId xmlns:p14="http://schemas.microsoft.com/office/powerpoint/2010/main" val="38818354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Surname Projects versus </a:t>
            </a:r>
            <a:r>
              <a:rPr lang="en-CA" dirty="0" err="1" smtClean="0"/>
              <a:t>Haplogroup</a:t>
            </a:r>
            <a:r>
              <a:rPr lang="en-CA" dirty="0" smtClean="0"/>
              <a:t> projects</a:t>
            </a:r>
            <a:endParaRPr lang="en-CA" dirty="0"/>
          </a:p>
        </p:txBody>
      </p:sp>
      <p:sp>
        <p:nvSpPr>
          <p:cNvPr id="3" name="Content Placeholder 2"/>
          <p:cNvSpPr>
            <a:spLocks noGrp="1"/>
          </p:cNvSpPr>
          <p:nvPr>
            <p:ph idx="1"/>
          </p:nvPr>
        </p:nvSpPr>
        <p:spPr/>
        <p:txBody>
          <a:bodyPr/>
          <a:lstStyle/>
          <a:p>
            <a:r>
              <a:rPr lang="en-CA" dirty="0" smtClean="0"/>
              <a:t>Recommend that members of a surname project join the relevant </a:t>
            </a:r>
            <a:r>
              <a:rPr lang="en-CA" dirty="0" err="1" smtClean="0"/>
              <a:t>haplogroup</a:t>
            </a:r>
            <a:r>
              <a:rPr lang="en-CA" dirty="0" smtClean="0"/>
              <a:t> project </a:t>
            </a:r>
          </a:p>
          <a:p>
            <a:r>
              <a:rPr lang="en-CA" dirty="0" smtClean="0"/>
              <a:t>Surname </a:t>
            </a:r>
            <a:r>
              <a:rPr lang="en-CA" dirty="0"/>
              <a:t>projects could look at deep ancestry but the </a:t>
            </a:r>
            <a:r>
              <a:rPr lang="en-CA" dirty="0" err="1"/>
              <a:t>haplogroup</a:t>
            </a:r>
            <a:r>
              <a:rPr lang="en-CA" dirty="0"/>
              <a:t> projects are much more efficient at deep </a:t>
            </a:r>
            <a:r>
              <a:rPr lang="en-CA" dirty="0" smtClean="0"/>
              <a:t>ancestry</a:t>
            </a:r>
          </a:p>
          <a:p>
            <a:r>
              <a:rPr lang="en-CA" dirty="0" smtClean="0"/>
              <a:t>Leaves the administrator of the surname project free to concentrate on understanding changes in the allele values in family groupings helping to separate out lines</a:t>
            </a:r>
            <a:endParaRPr lang="en-CA" dirty="0"/>
          </a:p>
          <a:p>
            <a:endParaRPr lang="en-CA" dirty="0" smtClean="0"/>
          </a:p>
          <a:p>
            <a:pPr marL="0" indent="0">
              <a:buNone/>
            </a:pPr>
            <a:endParaRPr lang="en-CA" dirty="0"/>
          </a:p>
        </p:txBody>
      </p:sp>
    </p:spTree>
    <p:extLst>
      <p:ext uri="{BB962C8B-B14F-4D97-AF65-F5344CB8AC3E}">
        <p14:creationId xmlns:p14="http://schemas.microsoft.com/office/powerpoint/2010/main" val="519034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Y DNA/At DNA –PINCOMBE/PINKHAM one name study</a:t>
            </a:r>
            <a:endParaRPr lang="en-CA" dirty="0"/>
          </a:p>
        </p:txBody>
      </p:sp>
      <p:sp>
        <p:nvSpPr>
          <p:cNvPr id="3" name="Content Placeholder 2"/>
          <p:cNvSpPr>
            <a:spLocks noGrp="1"/>
          </p:cNvSpPr>
          <p:nvPr>
            <p:ph idx="1"/>
          </p:nvPr>
        </p:nvSpPr>
        <p:spPr>
          <a:xfrm>
            <a:off x="1039678" y="1577652"/>
            <a:ext cx="10515600" cy="4351338"/>
          </a:xfrm>
        </p:spPr>
        <p:txBody>
          <a:bodyPr/>
          <a:lstStyle/>
          <a:p>
            <a:r>
              <a:rPr lang="en-CA" dirty="0" smtClean="0"/>
              <a:t>Known 5</a:t>
            </a:r>
            <a:r>
              <a:rPr lang="en-CA" baseline="30000" dirty="0" smtClean="0"/>
              <a:t>th</a:t>
            </a:r>
            <a:r>
              <a:rPr lang="en-CA" dirty="0" smtClean="0"/>
              <a:t> cousin tested (descendant of the PINCOMBE family found at Bishops </a:t>
            </a:r>
            <a:r>
              <a:rPr lang="en-CA" dirty="0" err="1" smtClean="0"/>
              <a:t>Nympton</a:t>
            </a:r>
            <a:r>
              <a:rPr lang="en-CA" dirty="0"/>
              <a:t> </a:t>
            </a:r>
            <a:r>
              <a:rPr lang="en-CA" dirty="0" smtClean="0"/>
              <a:t>and North </a:t>
            </a:r>
            <a:r>
              <a:rPr lang="en-CA" dirty="0" err="1" smtClean="0"/>
              <a:t>Molton</a:t>
            </a:r>
            <a:r>
              <a:rPr lang="en-CA" dirty="0" smtClean="0"/>
              <a:t>, Devon back to 1485)</a:t>
            </a:r>
          </a:p>
          <a:p>
            <a:r>
              <a:rPr lang="en-CA" dirty="0" smtClean="0"/>
              <a:t>Two PINKHAM members tested and did not match each other nor did they match the known 5</a:t>
            </a:r>
            <a:r>
              <a:rPr lang="en-CA" baseline="30000" dirty="0" smtClean="0"/>
              <a:t>th</a:t>
            </a:r>
            <a:r>
              <a:rPr lang="en-CA" dirty="0" smtClean="0"/>
              <a:t> cousin</a:t>
            </a:r>
          </a:p>
          <a:p>
            <a:r>
              <a:rPr lang="en-CA" dirty="0" smtClean="0"/>
              <a:t>Contact in Sweden with known history back to the early 1700s in Sweden matches known 5</a:t>
            </a:r>
            <a:r>
              <a:rPr lang="en-CA" baseline="30000" dirty="0" smtClean="0"/>
              <a:t>th</a:t>
            </a:r>
            <a:r>
              <a:rPr lang="en-CA" dirty="0" smtClean="0"/>
              <a:t> cousin</a:t>
            </a:r>
          </a:p>
          <a:p>
            <a:r>
              <a:rPr lang="en-CA" dirty="0" smtClean="0"/>
              <a:t>Son of William PINCOMBE known to be in “foreign parts” from William’s will dated 1602, the name of the Swedish ancestor is “son of Peter” William’s son Simon is the one in foreign parts but he also had a son Peter that cannot be traced down in Devon</a:t>
            </a:r>
            <a:endParaRPr lang="en-CA" dirty="0"/>
          </a:p>
        </p:txBody>
      </p:sp>
    </p:spTree>
    <p:extLst>
      <p:ext uri="{BB962C8B-B14F-4D97-AF65-F5344CB8AC3E}">
        <p14:creationId xmlns:p14="http://schemas.microsoft.com/office/powerpoint/2010/main" val="31425378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Beginnings….</a:t>
            </a:r>
            <a:endParaRPr lang="en-CA" dirty="0"/>
          </a:p>
        </p:txBody>
      </p:sp>
      <p:sp>
        <p:nvSpPr>
          <p:cNvPr id="3" name="Content Placeholder 2"/>
          <p:cNvSpPr>
            <a:spLocks noGrp="1"/>
          </p:cNvSpPr>
          <p:nvPr>
            <p:ph idx="1"/>
          </p:nvPr>
        </p:nvSpPr>
        <p:spPr>
          <a:xfrm>
            <a:off x="838200" y="1346654"/>
            <a:ext cx="10515600" cy="4351338"/>
          </a:xfrm>
        </p:spPr>
        <p:txBody>
          <a:bodyPr>
            <a:normAutofit fontScale="92500"/>
          </a:bodyPr>
          <a:lstStyle/>
          <a:p>
            <a:r>
              <a:rPr lang="en-CA" dirty="0" smtClean="0"/>
              <a:t>Feel free at any time to send in queries during the hangout if I am able to answer them now I will do so</a:t>
            </a:r>
          </a:p>
          <a:p>
            <a:r>
              <a:rPr lang="en-CA" dirty="0" smtClean="0"/>
              <a:t>Some useful books for DNA and Surname Studies</a:t>
            </a:r>
          </a:p>
          <a:p>
            <a:pPr marL="514350" indent="-514350">
              <a:buFont typeface="+mj-lt"/>
              <a:buAutoNum type="arabicPeriod"/>
            </a:pPr>
            <a:r>
              <a:rPr lang="en-CA" dirty="0" smtClean="0"/>
              <a:t>Genetic Genealogy: The Basics and Beyond. Emily D </a:t>
            </a:r>
            <a:r>
              <a:rPr lang="en-CA" dirty="0" err="1" smtClean="0"/>
              <a:t>Aulicino</a:t>
            </a:r>
            <a:r>
              <a:rPr lang="en-CA" dirty="0" smtClean="0"/>
              <a:t>, </a:t>
            </a:r>
            <a:r>
              <a:rPr lang="en-CA" dirty="0" err="1" smtClean="0"/>
              <a:t>AuthorHouse</a:t>
            </a:r>
            <a:r>
              <a:rPr lang="en-CA" dirty="0" smtClean="0"/>
              <a:t> LLC, 2014. ISBN 978-1-4918-4090-0. </a:t>
            </a:r>
          </a:p>
          <a:p>
            <a:pPr marL="514350" indent="-514350">
              <a:buFont typeface="+mj-lt"/>
              <a:buAutoNum type="arabicPeriod"/>
            </a:pPr>
            <a:r>
              <a:rPr lang="en-CA" dirty="0" smtClean="0"/>
              <a:t>The </a:t>
            </a:r>
            <a:r>
              <a:rPr lang="en-CA" dirty="0"/>
              <a:t>Surnames Handbook: A guide to family name research in the 21st Century. Debbie Kennett, The History Press, 2012. ISBN </a:t>
            </a:r>
            <a:r>
              <a:rPr lang="en-CA" dirty="0" smtClean="0"/>
              <a:t>978-0-7524-6862-4</a:t>
            </a:r>
          </a:p>
          <a:p>
            <a:pPr marL="514350" indent="-514350">
              <a:buFont typeface="+mj-lt"/>
              <a:buAutoNum type="arabicPeriod"/>
            </a:pPr>
            <a:r>
              <a:rPr lang="en-CA" dirty="0" smtClean="0"/>
              <a:t>Surnames</a:t>
            </a:r>
            <a:r>
              <a:rPr lang="en-CA" dirty="0"/>
              <a:t>, DNA, and Family History. George </a:t>
            </a:r>
            <a:r>
              <a:rPr lang="en-CA" dirty="0" err="1"/>
              <a:t>Redmonds</a:t>
            </a:r>
            <a:r>
              <a:rPr lang="en-CA" dirty="0"/>
              <a:t>, </a:t>
            </a:r>
            <a:r>
              <a:rPr lang="en-CA" dirty="0" err="1"/>
              <a:t>Turi</a:t>
            </a:r>
            <a:r>
              <a:rPr lang="en-CA" dirty="0"/>
              <a:t> King and David </a:t>
            </a:r>
            <a:r>
              <a:rPr lang="en-CA" dirty="0" smtClean="0"/>
              <a:t>Hey, </a:t>
            </a:r>
            <a:r>
              <a:rPr lang="en-CA" dirty="0"/>
              <a:t>Oxford University Press, 2011. ISBN 978-0-19-958264-8</a:t>
            </a:r>
            <a:endParaRPr lang="en-CA" dirty="0" smtClean="0"/>
          </a:p>
        </p:txBody>
      </p:sp>
    </p:spTree>
    <p:extLst>
      <p:ext uri="{BB962C8B-B14F-4D97-AF65-F5344CB8AC3E}">
        <p14:creationId xmlns:p14="http://schemas.microsoft.com/office/powerpoint/2010/main" val="5554689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240" y="2023444"/>
            <a:ext cx="3733800" cy="1325563"/>
          </a:xfrm>
        </p:spPr>
        <p:txBody>
          <a:bodyPr>
            <a:normAutofit fontScale="90000"/>
          </a:bodyPr>
          <a:lstStyle/>
          <a:p>
            <a:r>
              <a:rPr lang="en-CA" dirty="0" smtClean="0"/>
              <a:t>PINCOMBE Family Tree </a:t>
            </a:r>
            <a:r>
              <a:rPr lang="en-CA" dirty="0" err="1" smtClean="0"/>
              <a:t>yDNA</a:t>
            </a:r>
            <a:r>
              <a:rPr lang="en-CA" dirty="0" smtClean="0"/>
              <a:t> line at Bishops </a:t>
            </a:r>
            <a:r>
              <a:rPr lang="en-CA" dirty="0" err="1" smtClean="0"/>
              <a:t>Nympton</a:t>
            </a:r>
            <a:r>
              <a:rPr lang="en-CA" dirty="0" smtClean="0"/>
              <a:t>/North </a:t>
            </a:r>
            <a:r>
              <a:rPr lang="en-CA" dirty="0" err="1" smtClean="0"/>
              <a:t>Molton</a:t>
            </a:r>
            <a:r>
              <a:rPr lang="en-CA" dirty="0" smtClean="0"/>
              <a:t>, Devon</a:t>
            </a:r>
            <a:endParaRPr lang="en-CA"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069390" y="37973"/>
            <a:ext cx="2896739" cy="6138990"/>
          </a:xfrm>
        </p:spPr>
      </p:pic>
      <p:cxnSp>
        <p:nvCxnSpPr>
          <p:cNvPr id="6" name="Straight Arrow Connector 5"/>
          <p:cNvCxnSpPr/>
          <p:nvPr/>
        </p:nvCxnSpPr>
        <p:spPr>
          <a:xfrm flipV="1">
            <a:off x="3295650" y="3952875"/>
            <a:ext cx="1876425" cy="7905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04904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Problems with </a:t>
            </a:r>
            <a:r>
              <a:rPr lang="en-CA" dirty="0" err="1" smtClean="0"/>
              <a:t>yDNA</a:t>
            </a:r>
            <a:r>
              <a:rPr lang="en-CA" dirty="0" smtClean="0"/>
              <a:t> single surname studies</a:t>
            </a:r>
            <a:endParaRPr lang="en-CA" dirty="0"/>
          </a:p>
        </p:txBody>
      </p:sp>
      <p:sp>
        <p:nvSpPr>
          <p:cNvPr id="3" name="Content Placeholder 2"/>
          <p:cNvSpPr>
            <a:spLocks noGrp="1"/>
          </p:cNvSpPr>
          <p:nvPr>
            <p:ph idx="1"/>
          </p:nvPr>
        </p:nvSpPr>
        <p:spPr/>
        <p:txBody>
          <a:bodyPr/>
          <a:lstStyle/>
          <a:p>
            <a:r>
              <a:rPr lang="en-CA" dirty="0" smtClean="0"/>
              <a:t>Small group of testers with a known singleton surname and no matches</a:t>
            </a:r>
            <a:endParaRPr lang="en-CA" dirty="0"/>
          </a:p>
          <a:p>
            <a:r>
              <a:rPr lang="en-CA" dirty="0" smtClean="0"/>
              <a:t>Known history of the PINCOMBE/PENCOMBE surname places it at North </a:t>
            </a:r>
            <a:r>
              <a:rPr lang="en-CA" dirty="0" err="1" smtClean="0"/>
              <a:t>Molton</a:t>
            </a:r>
            <a:r>
              <a:rPr lang="en-CA" dirty="0" smtClean="0"/>
              <a:t>, Devon circa 1485</a:t>
            </a:r>
          </a:p>
          <a:p>
            <a:r>
              <a:rPr lang="en-CA" dirty="0" smtClean="0"/>
              <a:t>Surname PENCOMBE found in </a:t>
            </a:r>
            <a:r>
              <a:rPr lang="en-CA" dirty="0" err="1" smtClean="0"/>
              <a:t>Bromyord</a:t>
            </a:r>
            <a:r>
              <a:rPr lang="en-CA" dirty="0" smtClean="0"/>
              <a:t>, Herefordshire back to the 1300s</a:t>
            </a:r>
          </a:p>
          <a:p>
            <a:r>
              <a:rPr lang="en-CA" dirty="0" smtClean="0"/>
              <a:t>Surname PINKHAM found in Devon/Cornwall earlier than 1485</a:t>
            </a:r>
          </a:p>
        </p:txBody>
      </p:sp>
    </p:spTree>
    <p:extLst>
      <p:ext uri="{BB962C8B-B14F-4D97-AF65-F5344CB8AC3E}">
        <p14:creationId xmlns:p14="http://schemas.microsoft.com/office/powerpoint/2010/main" val="35826122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Conflict between established research and Y DNA results</a:t>
            </a:r>
            <a:endParaRPr lang="en-CA" dirty="0"/>
          </a:p>
        </p:txBody>
      </p:sp>
      <p:sp>
        <p:nvSpPr>
          <p:cNvPr id="3" name="Content Placeholder 2"/>
          <p:cNvSpPr>
            <a:spLocks noGrp="1"/>
          </p:cNvSpPr>
          <p:nvPr>
            <p:ph idx="1"/>
          </p:nvPr>
        </p:nvSpPr>
        <p:spPr/>
        <p:txBody>
          <a:bodyPr/>
          <a:lstStyle/>
          <a:p>
            <a:r>
              <a:rPr lang="en-CA" dirty="0" smtClean="0"/>
              <a:t>PINCOMBE/PINKHAM one name study was begun by </a:t>
            </a:r>
            <a:r>
              <a:rPr lang="en-CA" dirty="0" err="1" smtClean="0"/>
              <a:t>Dr</a:t>
            </a:r>
            <a:r>
              <a:rPr lang="en-CA" dirty="0" smtClean="0"/>
              <a:t> Richard PINKHAM (Gloucestershire) prior to World War II</a:t>
            </a:r>
          </a:p>
          <a:p>
            <a:r>
              <a:rPr lang="en-CA" dirty="0" smtClean="0"/>
              <a:t>14 bulletin board sized charts of family trees for various areas in Devon, London, and America</a:t>
            </a:r>
          </a:p>
          <a:p>
            <a:r>
              <a:rPr lang="en-CA" dirty="0" smtClean="0"/>
              <a:t>How to reconcile when the  Y DNA does not match</a:t>
            </a:r>
          </a:p>
          <a:p>
            <a:r>
              <a:rPr lang="en-CA" dirty="0" smtClean="0"/>
              <a:t>Undoing 50+ years of research?</a:t>
            </a:r>
          </a:p>
          <a:p>
            <a:r>
              <a:rPr lang="en-CA" dirty="0" smtClean="0"/>
              <a:t>Wait and see</a:t>
            </a:r>
            <a:endParaRPr lang="en-CA" dirty="0"/>
          </a:p>
        </p:txBody>
      </p:sp>
    </p:spTree>
    <p:extLst>
      <p:ext uri="{BB962C8B-B14F-4D97-AF65-F5344CB8AC3E}">
        <p14:creationId xmlns:p14="http://schemas.microsoft.com/office/powerpoint/2010/main" val="25879149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Resolution of non-matching members</a:t>
            </a:r>
            <a:endParaRPr lang="en-CA" dirty="0"/>
          </a:p>
        </p:txBody>
      </p:sp>
      <p:sp>
        <p:nvSpPr>
          <p:cNvPr id="3" name="Content Placeholder 2"/>
          <p:cNvSpPr>
            <a:spLocks noGrp="1"/>
          </p:cNvSpPr>
          <p:nvPr>
            <p:ph idx="1"/>
          </p:nvPr>
        </p:nvSpPr>
        <p:spPr/>
        <p:txBody>
          <a:bodyPr/>
          <a:lstStyle/>
          <a:p>
            <a:r>
              <a:rPr lang="en-CA" dirty="0" smtClean="0"/>
              <a:t>Let the study sit for awhile but continue to advertise for more testers</a:t>
            </a:r>
          </a:p>
          <a:p>
            <a:r>
              <a:rPr lang="en-CA" dirty="0" smtClean="0"/>
              <a:t>Collect early references to the surname to understand its possible multiple origins if any</a:t>
            </a:r>
          </a:p>
          <a:p>
            <a:r>
              <a:rPr lang="en-CA" dirty="0" smtClean="0"/>
              <a:t>Write up/blog on this early history to make the surname more visible</a:t>
            </a:r>
          </a:p>
          <a:p>
            <a:r>
              <a:rPr lang="en-CA" dirty="0" smtClean="0"/>
              <a:t>Family Finder testing to help find matches (females wanting to be part of the surname study can contribute)</a:t>
            </a:r>
          </a:p>
          <a:p>
            <a:r>
              <a:rPr lang="en-CA" dirty="0" smtClean="0"/>
              <a:t>Be lucky, the surname match with someone in Sweden able to trace back to the early 1700s and his </a:t>
            </a:r>
            <a:r>
              <a:rPr lang="en-CA" dirty="0" err="1" smtClean="0"/>
              <a:t>haplogroup</a:t>
            </a:r>
            <a:r>
              <a:rPr lang="en-CA" dirty="0" smtClean="0"/>
              <a:t> is uncommon in Sweden</a:t>
            </a:r>
          </a:p>
        </p:txBody>
      </p:sp>
    </p:spTree>
    <p:extLst>
      <p:ext uri="{BB962C8B-B14F-4D97-AF65-F5344CB8AC3E}">
        <p14:creationId xmlns:p14="http://schemas.microsoft.com/office/powerpoint/2010/main" val="14720308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Using </a:t>
            </a:r>
            <a:r>
              <a:rPr lang="en-CA" dirty="0" err="1" smtClean="0"/>
              <a:t>atDNA</a:t>
            </a:r>
            <a:r>
              <a:rPr lang="en-CA" dirty="0" smtClean="0"/>
              <a:t> to look at surname matches</a:t>
            </a:r>
            <a:endParaRPr lang="en-CA" dirty="0"/>
          </a:p>
        </p:txBody>
      </p:sp>
      <p:sp>
        <p:nvSpPr>
          <p:cNvPr id="3" name="Content Placeholder 2"/>
          <p:cNvSpPr>
            <a:spLocks noGrp="1"/>
          </p:cNvSpPr>
          <p:nvPr>
            <p:ph idx="1"/>
          </p:nvPr>
        </p:nvSpPr>
        <p:spPr/>
        <p:txBody>
          <a:bodyPr/>
          <a:lstStyle/>
          <a:p>
            <a:r>
              <a:rPr lang="en-CA" dirty="0" smtClean="0"/>
              <a:t>Two sets of PINCOMBE matches with the same individual known to be a 4</a:t>
            </a:r>
            <a:r>
              <a:rPr lang="en-CA" baseline="30000" dirty="0" smtClean="0"/>
              <a:t>th</a:t>
            </a:r>
            <a:r>
              <a:rPr lang="en-CA" dirty="0" smtClean="0"/>
              <a:t> cousin at FT DNA Family Finder and </a:t>
            </a:r>
            <a:r>
              <a:rPr lang="en-CA" dirty="0" err="1" smtClean="0"/>
              <a:t>AncestryDNA</a:t>
            </a:r>
            <a:r>
              <a:rPr lang="en-CA" dirty="0"/>
              <a:t> </a:t>
            </a:r>
            <a:r>
              <a:rPr lang="en-CA" dirty="0" smtClean="0"/>
              <a:t>(3x great grandparents in common)</a:t>
            </a:r>
          </a:p>
          <a:p>
            <a:r>
              <a:rPr lang="en-CA" dirty="0" smtClean="0"/>
              <a:t>One match with a known PINCOMBE third cousin once removed (2x great grandparents in common)</a:t>
            </a:r>
            <a:endParaRPr lang="en-CA" dirty="0"/>
          </a:p>
          <a:p>
            <a:r>
              <a:rPr lang="en-CA" dirty="0" smtClean="0"/>
              <a:t>Finding matches in the PINCOMBE family descendant of John PINCOMBE and </a:t>
            </a:r>
            <a:r>
              <a:rPr lang="en-CA" dirty="0" err="1" smtClean="0"/>
              <a:t>Johane</a:t>
            </a:r>
            <a:r>
              <a:rPr lang="en-CA" dirty="0" smtClean="0"/>
              <a:t> BLACKMOORE is my next step (gradually working backwards in time helps to prove particular lines)</a:t>
            </a:r>
          </a:p>
        </p:txBody>
      </p:sp>
    </p:spTree>
    <p:extLst>
      <p:ext uri="{BB962C8B-B14F-4D97-AF65-F5344CB8AC3E}">
        <p14:creationId xmlns:p14="http://schemas.microsoft.com/office/powerpoint/2010/main" val="23389798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Y DNA/At DNA – BLAKE one name study</a:t>
            </a:r>
            <a:endParaRPr lang="en-CA" dirty="0"/>
          </a:p>
        </p:txBody>
      </p:sp>
      <p:sp>
        <p:nvSpPr>
          <p:cNvPr id="3" name="Content Placeholder 2"/>
          <p:cNvSpPr>
            <a:spLocks noGrp="1"/>
          </p:cNvSpPr>
          <p:nvPr>
            <p:ph idx="1"/>
          </p:nvPr>
        </p:nvSpPr>
        <p:spPr/>
        <p:txBody>
          <a:bodyPr/>
          <a:lstStyle/>
          <a:p>
            <a:r>
              <a:rPr lang="en-CA" dirty="0" smtClean="0"/>
              <a:t>Ongoing project since 2004, one name study initiated in 2011</a:t>
            </a:r>
          </a:p>
          <a:p>
            <a:r>
              <a:rPr lang="en-CA" dirty="0" smtClean="0"/>
              <a:t>Some separation of lines has led to interesting results but more testers are needed to really determine the roots of some of the lines</a:t>
            </a:r>
          </a:p>
          <a:p>
            <a:r>
              <a:rPr lang="en-CA" dirty="0" smtClean="0"/>
              <a:t>Project at 50+ members is still fairly limited</a:t>
            </a:r>
          </a:p>
          <a:p>
            <a:r>
              <a:rPr lang="en-CA" dirty="0" smtClean="0"/>
              <a:t>Plans continue to recruit more members</a:t>
            </a:r>
          </a:p>
          <a:p>
            <a:r>
              <a:rPr lang="en-CA" dirty="0" smtClean="0"/>
              <a:t>Blake Newsletter published 4 times a year and DNA progress reported which has resulted in several new testers each year</a:t>
            </a:r>
          </a:p>
          <a:p>
            <a:endParaRPr lang="en-CA" dirty="0" smtClean="0"/>
          </a:p>
        </p:txBody>
      </p:sp>
    </p:spTree>
    <p:extLst>
      <p:ext uri="{BB962C8B-B14F-4D97-AF65-F5344CB8AC3E}">
        <p14:creationId xmlns:p14="http://schemas.microsoft.com/office/powerpoint/2010/main" val="28267028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CA" dirty="0" smtClean="0"/>
              <a:t>More than 60% of the members of the project managing a particular set of data are female </a:t>
            </a:r>
          </a:p>
          <a:p>
            <a:r>
              <a:rPr lang="en-CA" dirty="0" smtClean="0"/>
              <a:t>Family Finder at FT DNA has proven to be quite useful in that females can also test their </a:t>
            </a:r>
            <a:r>
              <a:rPr lang="en-CA" dirty="0" err="1" smtClean="0"/>
              <a:t>atDNA</a:t>
            </a:r>
            <a:r>
              <a:rPr lang="en-CA" dirty="0" smtClean="0"/>
              <a:t> within a surname project adding to the knowledge of a particular line. </a:t>
            </a:r>
          </a:p>
          <a:p>
            <a:r>
              <a:rPr lang="en-CA" dirty="0" smtClean="0"/>
              <a:t>Thus far Family Finder has not proven to be significant in the BLAKE one name study</a:t>
            </a:r>
            <a:endParaRPr lang="en-CA" dirty="0"/>
          </a:p>
        </p:txBody>
      </p:sp>
      <p:sp>
        <p:nvSpPr>
          <p:cNvPr id="4" name="Title 1"/>
          <p:cNvSpPr>
            <a:spLocks noGrp="1"/>
          </p:cNvSpPr>
          <p:nvPr>
            <p:ph type="title"/>
          </p:nvPr>
        </p:nvSpPr>
        <p:spPr/>
        <p:txBody>
          <a:bodyPr/>
          <a:lstStyle/>
          <a:p>
            <a:r>
              <a:rPr lang="en-CA" dirty="0" smtClean="0"/>
              <a:t>Y DNA/At DNA – BLAKE one name study</a:t>
            </a:r>
            <a:endParaRPr lang="en-CA" dirty="0"/>
          </a:p>
        </p:txBody>
      </p:sp>
    </p:spTree>
    <p:extLst>
      <p:ext uri="{BB962C8B-B14F-4D97-AF65-F5344CB8AC3E}">
        <p14:creationId xmlns:p14="http://schemas.microsoft.com/office/powerpoint/2010/main" val="19446673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CASE </a:t>
            </a:r>
            <a:r>
              <a:rPr lang="en-CA" dirty="0" smtClean="0"/>
              <a:t>STUDIES – At DNA and one name studies</a:t>
            </a:r>
            <a:endParaRPr lang="en-CA" dirty="0"/>
          </a:p>
        </p:txBody>
      </p:sp>
      <p:sp>
        <p:nvSpPr>
          <p:cNvPr id="3" name="Content Placeholder 2"/>
          <p:cNvSpPr>
            <a:spLocks noGrp="1"/>
          </p:cNvSpPr>
          <p:nvPr>
            <p:ph idx="1"/>
          </p:nvPr>
        </p:nvSpPr>
        <p:spPr/>
        <p:txBody>
          <a:bodyPr/>
          <a:lstStyle/>
          <a:p>
            <a:r>
              <a:rPr lang="en-CA" dirty="0" smtClean="0"/>
              <a:t>PARLEE/ALLEN/FOLKINS </a:t>
            </a:r>
          </a:p>
          <a:p>
            <a:r>
              <a:rPr lang="en-CA" dirty="0" smtClean="0"/>
              <a:t>Considering doing a Family Finder study on the descendants of three families where there is considerable intermarriage between cousins</a:t>
            </a:r>
          </a:p>
          <a:p>
            <a:r>
              <a:rPr lang="en-CA" dirty="0" smtClean="0"/>
              <a:t>Use </a:t>
            </a:r>
            <a:r>
              <a:rPr lang="en-CA" dirty="0" err="1" smtClean="0"/>
              <a:t>GedMatch</a:t>
            </a:r>
            <a:r>
              <a:rPr lang="en-CA" dirty="0" smtClean="0"/>
              <a:t> with a single surname study to find individuals who have tested at 23 and Me, </a:t>
            </a:r>
            <a:r>
              <a:rPr lang="en-CA" dirty="0" err="1" smtClean="0"/>
              <a:t>AncestryDNA</a:t>
            </a:r>
            <a:r>
              <a:rPr lang="en-CA" dirty="0" smtClean="0"/>
              <a:t> or FT DNA and match on particular chromosomes</a:t>
            </a:r>
          </a:p>
        </p:txBody>
      </p:sp>
    </p:spTree>
    <p:extLst>
      <p:ext uri="{BB962C8B-B14F-4D97-AF65-F5344CB8AC3E}">
        <p14:creationId xmlns:p14="http://schemas.microsoft.com/office/powerpoint/2010/main" val="39259273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At DNA – PARLEE/ALLEN/FOLKINS families</a:t>
            </a:r>
            <a:endParaRPr lang="en-CA" dirty="0"/>
          </a:p>
        </p:txBody>
      </p:sp>
      <p:sp>
        <p:nvSpPr>
          <p:cNvPr id="3" name="Content Placeholder 2"/>
          <p:cNvSpPr>
            <a:spLocks noGrp="1"/>
          </p:cNvSpPr>
          <p:nvPr>
            <p:ph idx="1"/>
          </p:nvPr>
        </p:nvSpPr>
        <p:spPr>
          <a:xfrm>
            <a:off x="838200" y="1520825"/>
            <a:ext cx="10515600" cy="4351338"/>
          </a:xfrm>
        </p:spPr>
        <p:txBody>
          <a:bodyPr/>
          <a:lstStyle/>
          <a:p>
            <a:r>
              <a:rPr lang="en-CA" dirty="0" smtClean="0"/>
              <a:t>Large United Empire Loyalist families in New Brunswick arrived following the withdrawal of the British garrison from New York City</a:t>
            </a:r>
          </a:p>
          <a:p>
            <a:r>
              <a:rPr lang="en-CA" dirty="0" smtClean="0"/>
              <a:t>Family Finder at FT DNA permits you to bring your matches into Chromosome Browser thus letting you see exactly where you match </a:t>
            </a:r>
          </a:p>
          <a:p>
            <a:r>
              <a:rPr lang="en-CA" dirty="0" smtClean="0"/>
              <a:t>Name particular areas on the Chromosome as “one name” </a:t>
            </a:r>
          </a:p>
          <a:p>
            <a:r>
              <a:rPr lang="en-CA" dirty="0" smtClean="0"/>
              <a:t>Use that process for any new matches that list these ancestral families to determine the line that you are matching on</a:t>
            </a:r>
          </a:p>
          <a:p>
            <a:r>
              <a:rPr lang="en-CA" dirty="0" smtClean="0"/>
              <a:t>Consider setting up a project for descendants of a particular couple at FT DNA with a particular surname being the focus</a:t>
            </a:r>
            <a:endParaRPr lang="en-CA" dirty="0"/>
          </a:p>
        </p:txBody>
      </p:sp>
    </p:spTree>
    <p:extLst>
      <p:ext uri="{BB962C8B-B14F-4D97-AF65-F5344CB8AC3E}">
        <p14:creationId xmlns:p14="http://schemas.microsoft.com/office/powerpoint/2010/main" val="17426358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Mt DNA – </a:t>
            </a:r>
            <a:r>
              <a:rPr lang="en-CA" dirty="0" err="1" smtClean="0"/>
              <a:t>haplogroup</a:t>
            </a:r>
            <a:r>
              <a:rPr lang="en-CA" dirty="0" smtClean="0"/>
              <a:t> projects</a:t>
            </a:r>
            <a:endParaRPr lang="en-CA" dirty="0"/>
          </a:p>
        </p:txBody>
      </p:sp>
      <p:sp>
        <p:nvSpPr>
          <p:cNvPr id="3" name="Content Placeholder 2"/>
          <p:cNvSpPr>
            <a:spLocks noGrp="1"/>
          </p:cNvSpPr>
          <p:nvPr>
            <p:ph idx="1"/>
          </p:nvPr>
        </p:nvSpPr>
        <p:spPr>
          <a:xfrm>
            <a:off x="1148166" y="1690688"/>
            <a:ext cx="10515600" cy="4351338"/>
          </a:xfrm>
        </p:spPr>
        <p:txBody>
          <a:bodyPr/>
          <a:lstStyle/>
          <a:p>
            <a:r>
              <a:rPr lang="en-CA" dirty="0" smtClean="0"/>
              <a:t>T </a:t>
            </a:r>
            <a:r>
              <a:rPr lang="en-CA" dirty="0" err="1" smtClean="0"/>
              <a:t>haplogroup</a:t>
            </a:r>
            <a:r>
              <a:rPr lang="en-CA" dirty="0" smtClean="0"/>
              <a:t> project at FT DNA looking at the Full Genetic Scan of several hundred people was able to produce a new index for T </a:t>
            </a:r>
            <a:r>
              <a:rPr lang="en-CA" dirty="0" err="1" smtClean="0"/>
              <a:t>haplogroup</a:t>
            </a:r>
            <a:r>
              <a:rPr lang="en-CA" dirty="0" smtClean="0"/>
              <a:t> and its subclades which was published in the International Society of Genetic Genealogists Journal (e-journal) (Administrator T2 project, Co-administrator T_FGS project, Co-author of paper)</a:t>
            </a:r>
          </a:p>
          <a:p>
            <a:r>
              <a:rPr lang="en-CA" dirty="0" smtClean="0"/>
              <a:t>H11 </a:t>
            </a:r>
            <a:r>
              <a:rPr lang="en-CA" dirty="0" err="1" smtClean="0"/>
              <a:t>haplogroup</a:t>
            </a:r>
            <a:r>
              <a:rPr lang="en-CA" dirty="0" smtClean="0"/>
              <a:t> project looking at the Full Genetic Scan of over a hundred people has been able to determine likely geographic locations for some of the subclades (unpublished) (Administrator H11 project FT DNA)</a:t>
            </a:r>
            <a:endParaRPr lang="en-CA" dirty="0"/>
          </a:p>
        </p:txBody>
      </p:sp>
    </p:spTree>
    <p:extLst>
      <p:ext uri="{BB962C8B-B14F-4D97-AF65-F5344CB8AC3E}">
        <p14:creationId xmlns:p14="http://schemas.microsoft.com/office/powerpoint/2010/main" val="846778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DNA Testing – comments I make to people asking about testing</a:t>
            </a:r>
            <a:endParaRPr lang="en-CA" dirty="0"/>
          </a:p>
        </p:txBody>
      </p:sp>
      <p:sp>
        <p:nvSpPr>
          <p:cNvPr id="3" name="Content Placeholder 2"/>
          <p:cNvSpPr>
            <a:spLocks noGrp="1"/>
          </p:cNvSpPr>
          <p:nvPr>
            <p:ph idx="1"/>
          </p:nvPr>
        </p:nvSpPr>
        <p:spPr/>
        <p:txBody>
          <a:bodyPr/>
          <a:lstStyle/>
          <a:p>
            <a:r>
              <a:rPr lang="en-CA" dirty="0" smtClean="0"/>
              <a:t>Be prepared to understand that the results of DNA testing may not be what you expect</a:t>
            </a:r>
          </a:p>
          <a:p>
            <a:r>
              <a:rPr lang="en-CA" dirty="0" smtClean="0"/>
              <a:t>I would recommend waiting to test until you are ready to see the results; they tell you your deep ancestry which may or may not be as you believe</a:t>
            </a:r>
          </a:p>
          <a:p>
            <a:r>
              <a:rPr lang="en-CA" dirty="0" smtClean="0"/>
              <a:t>They reveal to you any non paternal events that may have occurred in the ancestral past (Y DNA)</a:t>
            </a:r>
          </a:p>
          <a:p>
            <a:r>
              <a:rPr lang="en-CA" dirty="0" smtClean="0"/>
              <a:t>There may be matches that are quite unexpected (autosomal DNA)</a:t>
            </a:r>
            <a:endParaRPr lang="en-CA" dirty="0"/>
          </a:p>
        </p:txBody>
      </p:sp>
    </p:spTree>
    <p:extLst>
      <p:ext uri="{BB962C8B-B14F-4D97-AF65-F5344CB8AC3E}">
        <p14:creationId xmlns:p14="http://schemas.microsoft.com/office/powerpoint/2010/main" val="13944163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H11 </a:t>
            </a:r>
            <a:r>
              <a:rPr lang="en-CA" dirty="0" err="1" smtClean="0"/>
              <a:t>haplogroup</a:t>
            </a:r>
            <a:r>
              <a:rPr lang="en-CA" dirty="0" smtClean="0"/>
              <a:t> (about 1% of H)</a:t>
            </a:r>
            <a:endParaRPr lang="en-CA" dirty="0"/>
          </a:p>
        </p:txBody>
      </p:sp>
      <p:sp>
        <p:nvSpPr>
          <p:cNvPr id="3" name="Content Placeholder 2"/>
          <p:cNvSpPr>
            <a:spLocks noGrp="1"/>
          </p:cNvSpPr>
          <p:nvPr>
            <p:ph idx="1"/>
          </p:nvPr>
        </p:nvSpPr>
        <p:spPr>
          <a:xfrm>
            <a:off x="1427136" y="1394847"/>
            <a:ext cx="10515600" cy="4974956"/>
          </a:xfrm>
        </p:spPr>
        <p:txBody>
          <a:bodyPr>
            <a:normAutofit fontScale="92500" lnSpcReduction="10000"/>
          </a:bodyPr>
          <a:lstStyle/>
          <a:p>
            <a:r>
              <a:rPr lang="pt-BR" dirty="0"/>
              <a:t>H11 	 T8448C  G13759A  T16311C!</a:t>
            </a:r>
          </a:p>
          <a:p>
            <a:pPr lvl="1"/>
            <a:r>
              <a:rPr lang="pt-BR" dirty="0"/>
              <a:t>H11a 	 T961g  A16293G</a:t>
            </a:r>
          </a:p>
          <a:p>
            <a:pPr lvl="2"/>
            <a:r>
              <a:rPr lang="pt-BR" dirty="0"/>
              <a:t>H11a1 	 </a:t>
            </a:r>
            <a:r>
              <a:rPr lang="pt-BR" dirty="0" smtClean="0"/>
              <a:t>C8898T  </a:t>
            </a:r>
            <a:r>
              <a:rPr lang="pt-BR" dirty="0"/>
              <a:t>C16278T! </a:t>
            </a:r>
            <a:r>
              <a:rPr lang="pt-BR" dirty="0" smtClean="0"/>
              <a:t>                                  Europe</a:t>
            </a:r>
            <a:endParaRPr lang="pt-BR" dirty="0"/>
          </a:p>
          <a:p>
            <a:pPr lvl="2"/>
            <a:r>
              <a:rPr lang="pt-BR" dirty="0"/>
              <a:t>H11a2 	 A14587G  (T16092C) 	</a:t>
            </a:r>
            <a:r>
              <a:rPr lang="pt-BR" dirty="0" smtClean="0"/>
              <a:t>                  Europe</a:t>
            </a:r>
            <a:endParaRPr lang="pt-BR" dirty="0"/>
          </a:p>
          <a:p>
            <a:pPr lvl="3"/>
            <a:r>
              <a:rPr lang="pt-BR" dirty="0"/>
              <a:t>H11a2a 	 </a:t>
            </a:r>
            <a:r>
              <a:rPr lang="pt-BR" dirty="0" smtClean="0"/>
              <a:t>T16140C                                                           Europe</a:t>
            </a:r>
            <a:endParaRPr lang="pt-BR" dirty="0"/>
          </a:p>
          <a:p>
            <a:pPr lvl="4"/>
            <a:r>
              <a:rPr lang="pt-BR" dirty="0"/>
              <a:t>H11a2a1  </a:t>
            </a:r>
            <a:r>
              <a:rPr lang="pt-BR" dirty="0" smtClean="0"/>
              <a:t>A3145G                                                         NW Europe</a:t>
            </a:r>
            <a:endParaRPr lang="pt-BR" dirty="0"/>
          </a:p>
          <a:p>
            <a:pPr lvl="4"/>
            <a:r>
              <a:rPr lang="pt-BR" dirty="0"/>
              <a:t>H11a2a2  G5585A  T15670C  A16265G </a:t>
            </a:r>
            <a:r>
              <a:rPr lang="pt-BR" dirty="0" smtClean="0"/>
              <a:t>                    E Europe</a:t>
            </a:r>
            <a:endParaRPr lang="pt-BR" dirty="0"/>
          </a:p>
          <a:p>
            <a:pPr lvl="4"/>
            <a:r>
              <a:rPr lang="pt-BR" dirty="0"/>
              <a:t>H11a2a3  </a:t>
            </a:r>
            <a:r>
              <a:rPr lang="pt-BR" dirty="0" smtClean="0"/>
              <a:t>C9521T                                                          Europe</a:t>
            </a:r>
            <a:endParaRPr lang="pt-BR" dirty="0"/>
          </a:p>
          <a:p>
            <a:pPr lvl="2"/>
            <a:r>
              <a:rPr lang="pt-BR" dirty="0"/>
              <a:t>H11a3 	 </a:t>
            </a:r>
            <a:r>
              <a:rPr lang="pt-BR" dirty="0" smtClean="0"/>
              <a:t>T16243C                                                    Europe</a:t>
            </a:r>
            <a:endParaRPr lang="pt-BR" dirty="0"/>
          </a:p>
          <a:p>
            <a:pPr lvl="2"/>
            <a:r>
              <a:rPr lang="pt-BR" dirty="0"/>
              <a:t>H11a4 	 5899.XC  C16111T </a:t>
            </a:r>
            <a:r>
              <a:rPr lang="pt-BR" dirty="0" smtClean="0"/>
              <a:t>                                  Europe</a:t>
            </a:r>
            <a:endParaRPr lang="pt-BR" dirty="0"/>
          </a:p>
          <a:p>
            <a:pPr lvl="2"/>
            <a:r>
              <a:rPr lang="pt-BR" dirty="0"/>
              <a:t>H11a5 	 C15040T</a:t>
            </a:r>
          </a:p>
          <a:p>
            <a:pPr lvl="2"/>
            <a:r>
              <a:rPr lang="pt-BR" dirty="0"/>
              <a:t>H11a6 	 G1719A  G5979A  </a:t>
            </a:r>
            <a:r>
              <a:rPr lang="pt-BR" dirty="0" smtClean="0"/>
              <a:t>A16525G                  Europe</a:t>
            </a:r>
            <a:endParaRPr lang="pt-BR" dirty="0"/>
          </a:p>
          <a:p>
            <a:pPr lvl="2"/>
            <a:r>
              <a:rPr lang="pt-BR" dirty="0"/>
              <a:t>T152C! </a:t>
            </a:r>
          </a:p>
          <a:p>
            <a:pPr lvl="3"/>
            <a:r>
              <a:rPr lang="pt-BR" dirty="0"/>
              <a:t>H11a7 	 C9911T	</a:t>
            </a:r>
            <a:r>
              <a:rPr lang="pt-BR" dirty="0" smtClean="0"/>
              <a:t>                                                         Europe</a:t>
            </a:r>
            <a:endParaRPr lang="pt-BR" dirty="0"/>
          </a:p>
          <a:p>
            <a:pPr lvl="1"/>
            <a:r>
              <a:rPr lang="pt-BR" dirty="0"/>
              <a:t>H11b 	 T13572C	</a:t>
            </a:r>
            <a:r>
              <a:rPr lang="pt-BR" dirty="0" smtClean="0"/>
              <a:t>                                            </a:t>
            </a:r>
          </a:p>
          <a:p>
            <a:pPr lvl="1"/>
            <a:r>
              <a:rPr lang="pt-BR" dirty="0" smtClean="0"/>
              <a:t>H11b1 </a:t>
            </a:r>
            <a:r>
              <a:rPr lang="pt-BR" dirty="0"/>
              <a:t>	 </a:t>
            </a:r>
            <a:r>
              <a:rPr lang="pt-BR" dirty="0" smtClean="0"/>
              <a:t>T7645C                                                           E to Central Europe</a:t>
            </a:r>
            <a:endParaRPr lang="en-CA" dirty="0"/>
          </a:p>
        </p:txBody>
      </p:sp>
    </p:spTree>
    <p:extLst>
      <p:ext uri="{BB962C8B-B14F-4D97-AF65-F5344CB8AC3E}">
        <p14:creationId xmlns:p14="http://schemas.microsoft.com/office/powerpoint/2010/main" val="10601954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CASE </a:t>
            </a:r>
            <a:r>
              <a:rPr lang="en-CA" dirty="0" smtClean="0"/>
              <a:t>STUDIES – </a:t>
            </a:r>
            <a:r>
              <a:rPr lang="en-CA" dirty="0" err="1" smtClean="0"/>
              <a:t>MtDNA</a:t>
            </a:r>
            <a:endParaRPr lang="en-CA" dirty="0"/>
          </a:p>
        </p:txBody>
      </p:sp>
      <p:sp>
        <p:nvSpPr>
          <p:cNvPr id="3" name="Content Placeholder 2"/>
          <p:cNvSpPr>
            <a:spLocks noGrp="1"/>
          </p:cNvSpPr>
          <p:nvPr>
            <p:ph idx="1"/>
          </p:nvPr>
        </p:nvSpPr>
        <p:spPr/>
        <p:txBody>
          <a:bodyPr/>
          <a:lstStyle/>
          <a:p>
            <a:r>
              <a:rPr lang="en-CA" dirty="0" smtClean="0"/>
              <a:t>Not particularly beneficial to surname studies as they trace the female line</a:t>
            </a:r>
          </a:p>
          <a:p>
            <a:r>
              <a:rPr lang="en-CA" dirty="0" smtClean="0"/>
              <a:t>If a location can be determined may be helpful looking at emigrant studies if married when they emigrated and place of origin is unknown</a:t>
            </a:r>
            <a:endParaRPr lang="en-CA" dirty="0"/>
          </a:p>
        </p:txBody>
      </p:sp>
    </p:spTree>
    <p:extLst>
      <p:ext uri="{BB962C8B-B14F-4D97-AF65-F5344CB8AC3E}">
        <p14:creationId xmlns:p14="http://schemas.microsoft.com/office/powerpoint/2010/main" val="17013591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X chromosome studies</a:t>
            </a:r>
            <a:endParaRPr lang="en-CA" dirty="0"/>
          </a:p>
        </p:txBody>
      </p:sp>
      <p:sp>
        <p:nvSpPr>
          <p:cNvPr id="3" name="Content Placeholder 2"/>
          <p:cNvSpPr>
            <a:spLocks noGrp="1"/>
          </p:cNvSpPr>
          <p:nvPr>
            <p:ph idx="1"/>
          </p:nvPr>
        </p:nvSpPr>
        <p:spPr/>
        <p:txBody>
          <a:bodyPr/>
          <a:lstStyle/>
          <a:p>
            <a:r>
              <a:rPr lang="en-CA" dirty="0" smtClean="0"/>
              <a:t>This along with </a:t>
            </a:r>
            <a:r>
              <a:rPr lang="en-CA" dirty="0" err="1" smtClean="0"/>
              <a:t>mtDNA</a:t>
            </a:r>
            <a:r>
              <a:rPr lang="en-CA" dirty="0" smtClean="0"/>
              <a:t> are the least useful in Surname Studies</a:t>
            </a:r>
          </a:p>
          <a:p>
            <a:r>
              <a:rPr lang="en-CA" dirty="0" smtClean="0"/>
              <a:t>Males have a limited number of individuals who will match them on the X chromosome studies compared to females</a:t>
            </a:r>
          </a:p>
          <a:p>
            <a:r>
              <a:rPr lang="en-CA" dirty="0" smtClean="0"/>
              <a:t>Could prove to be useful in separating lines, still investigating</a:t>
            </a:r>
            <a:endParaRPr lang="en-CA" dirty="0"/>
          </a:p>
        </p:txBody>
      </p:sp>
    </p:spTree>
    <p:extLst>
      <p:ext uri="{BB962C8B-B14F-4D97-AF65-F5344CB8AC3E}">
        <p14:creationId xmlns:p14="http://schemas.microsoft.com/office/powerpoint/2010/main" val="36645691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Y DNA and one name studies</a:t>
            </a:r>
            <a:endParaRPr lang="en-CA" dirty="0"/>
          </a:p>
        </p:txBody>
      </p:sp>
      <p:sp>
        <p:nvSpPr>
          <p:cNvPr id="3" name="Content Placeholder 2"/>
          <p:cNvSpPr>
            <a:spLocks noGrp="1"/>
          </p:cNvSpPr>
          <p:nvPr>
            <p:ph idx="1"/>
          </p:nvPr>
        </p:nvSpPr>
        <p:spPr/>
        <p:txBody>
          <a:bodyPr/>
          <a:lstStyle/>
          <a:p>
            <a:r>
              <a:rPr lang="en-CA" dirty="0" smtClean="0"/>
              <a:t>Benefits</a:t>
            </a:r>
          </a:p>
          <a:p>
            <a:r>
              <a:rPr lang="en-CA" dirty="0" smtClean="0"/>
              <a:t>Drawbacks</a:t>
            </a:r>
          </a:p>
          <a:p>
            <a:r>
              <a:rPr lang="en-CA" dirty="0" smtClean="0"/>
              <a:t>Attracting members</a:t>
            </a:r>
          </a:p>
          <a:p>
            <a:r>
              <a:rPr lang="en-CA" dirty="0" smtClean="0"/>
              <a:t>Publishing results</a:t>
            </a:r>
          </a:p>
          <a:p>
            <a:endParaRPr lang="en-CA" dirty="0"/>
          </a:p>
        </p:txBody>
      </p:sp>
    </p:spTree>
    <p:extLst>
      <p:ext uri="{BB962C8B-B14F-4D97-AF65-F5344CB8AC3E}">
        <p14:creationId xmlns:p14="http://schemas.microsoft.com/office/powerpoint/2010/main" val="6810569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Queries</a:t>
            </a:r>
            <a:endParaRPr lang="en-CA" dirty="0"/>
          </a:p>
        </p:txBody>
      </p:sp>
      <p:sp>
        <p:nvSpPr>
          <p:cNvPr id="3" name="Content Placeholder 2"/>
          <p:cNvSpPr>
            <a:spLocks noGrp="1"/>
          </p:cNvSpPr>
          <p:nvPr>
            <p:ph idx="1"/>
          </p:nvPr>
        </p:nvSpPr>
        <p:spPr/>
        <p:txBody>
          <a:bodyPr/>
          <a:lstStyle/>
          <a:p>
            <a:r>
              <a:rPr lang="en-CA" dirty="0" smtClean="0"/>
              <a:t>Please send any queries to </a:t>
            </a:r>
            <a:r>
              <a:rPr lang="en-CA" dirty="0" smtClean="0">
                <a:hlinkClick r:id="rId2"/>
              </a:rPr>
              <a:t>kippeeb@rogers.com</a:t>
            </a:r>
            <a:r>
              <a:rPr lang="en-CA" dirty="0" smtClean="0"/>
              <a:t> and I will reply to them, if possible, after the Hangout in the next edition of The Surname Scribbler</a:t>
            </a:r>
          </a:p>
          <a:p>
            <a:pPr marL="0" indent="0">
              <a:buNone/>
            </a:pPr>
            <a:endParaRPr lang="en-CA" dirty="0"/>
          </a:p>
        </p:txBody>
      </p:sp>
    </p:spTree>
    <p:extLst>
      <p:ext uri="{BB962C8B-B14F-4D97-AF65-F5344CB8AC3E}">
        <p14:creationId xmlns:p14="http://schemas.microsoft.com/office/powerpoint/2010/main" val="28651968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Books suggested</a:t>
            </a:r>
            <a:endParaRPr lang="en-CA" dirty="0"/>
          </a:p>
        </p:txBody>
      </p:sp>
      <p:sp>
        <p:nvSpPr>
          <p:cNvPr id="3" name="Content Placeholder 2"/>
          <p:cNvSpPr>
            <a:spLocks noGrp="1"/>
          </p:cNvSpPr>
          <p:nvPr>
            <p:ph idx="1"/>
          </p:nvPr>
        </p:nvSpPr>
        <p:spPr/>
        <p:txBody>
          <a:bodyPr>
            <a:normAutofit/>
          </a:bodyPr>
          <a:lstStyle/>
          <a:p>
            <a:r>
              <a:rPr lang="en-CA" dirty="0"/>
              <a:t>Genetic Genealogy: The Basics and Beyond. Emily D </a:t>
            </a:r>
            <a:r>
              <a:rPr lang="en-CA" dirty="0" err="1"/>
              <a:t>Aulicino</a:t>
            </a:r>
            <a:r>
              <a:rPr lang="en-CA" dirty="0"/>
              <a:t>, </a:t>
            </a:r>
            <a:r>
              <a:rPr lang="en-CA" dirty="0" err="1"/>
              <a:t>AuthorHouse</a:t>
            </a:r>
            <a:r>
              <a:rPr lang="en-CA" dirty="0"/>
              <a:t> LLC, 2014. ISBN 978-1-4918-4090-0. </a:t>
            </a:r>
          </a:p>
          <a:p>
            <a:r>
              <a:rPr lang="en-CA" dirty="0" smtClean="0"/>
              <a:t>The </a:t>
            </a:r>
            <a:r>
              <a:rPr lang="en-CA" dirty="0"/>
              <a:t>Surnames Handbook: A guide to family name research in the 21st Century. Debbie Kennett, The History Press, 2012. ISBN </a:t>
            </a:r>
            <a:r>
              <a:rPr lang="en-CA" dirty="0" smtClean="0"/>
              <a:t>978-0-7524-6862-4</a:t>
            </a:r>
          </a:p>
          <a:p>
            <a:r>
              <a:rPr lang="en-CA" dirty="0" smtClean="0"/>
              <a:t>Surnames</a:t>
            </a:r>
            <a:r>
              <a:rPr lang="en-CA" dirty="0"/>
              <a:t>, DNA, and Family History. George </a:t>
            </a:r>
            <a:r>
              <a:rPr lang="en-CA" dirty="0" err="1"/>
              <a:t>Redmonds</a:t>
            </a:r>
            <a:r>
              <a:rPr lang="en-CA" dirty="0"/>
              <a:t>, </a:t>
            </a:r>
            <a:r>
              <a:rPr lang="en-CA" dirty="0" err="1"/>
              <a:t>Turi</a:t>
            </a:r>
            <a:r>
              <a:rPr lang="en-CA" dirty="0"/>
              <a:t> King and David Hey. Oxford University Press, 2011. ISBN 978-0-19-958264-8</a:t>
            </a:r>
          </a:p>
          <a:p>
            <a:endParaRPr lang="en-CA" dirty="0"/>
          </a:p>
        </p:txBody>
      </p:sp>
    </p:spTree>
    <p:extLst>
      <p:ext uri="{BB962C8B-B14F-4D97-AF65-F5344CB8AC3E}">
        <p14:creationId xmlns:p14="http://schemas.microsoft.com/office/powerpoint/2010/main" val="24102213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Questions</a:t>
            </a:r>
            <a:endParaRPr lang="en-CA" dirty="0"/>
          </a:p>
        </p:txBody>
      </p:sp>
      <p:sp>
        <p:nvSpPr>
          <p:cNvPr id="3" name="Content Placeholder 2"/>
          <p:cNvSpPr>
            <a:spLocks noGrp="1"/>
          </p:cNvSpPr>
          <p:nvPr>
            <p:ph idx="1"/>
          </p:nvPr>
        </p:nvSpPr>
        <p:spPr/>
        <p:txBody>
          <a:bodyPr/>
          <a:lstStyle/>
          <a:p>
            <a:r>
              <a:rPr lang="en-CA" dirty="0" smtClean="0"/>
              <a:t>Thank you</a:t>
            </a:r>
            <a:endParaRPr lang="en-CA" dirty="0"/>
          </a:p>
        </p:txBody>
      </p:sp>
    </p:spTree>
    <p:extLst>
      <p:ext uri="{BB962C8B-B14F-4D97-AF65-F5344CB8AC3E}">
        <p14:creationId xmlns:p14="http://schemas.microsoft.com/office/powerpoint/2010/main" val="3390345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Abbreviations</a:t>
            </a:r>
            <a:endParaRPr lang="en-CA" dirty="0"/>
          </a:p>
        </p:txBody>
      </p:sp>
      <p:sp>
        <p:nvSpPr>
          <p:cNvPr id="3" name="Content Placeholder 2"/>
          <p:cNvSpPr>
            <a:spLocks noGrp="1"/>
          </p:cNvSpPr>
          <p:nvPr>
            <p:ph idx="1"/>
          </p:nvPr>
        </p:nvSpPr>
        <p:spPr/>
        <p:txBody>
          <a:bodyPr/>
          <a:lstStyle/>
          <a:p>
            <a:r>
              <a:rPr lang="en-CA" dirty="0" smtClean="0"/>
              <a:t>Y DNA – male line of DNA that is passed father to son</a:t>
            </a:r>
          </a:p>
          <a:p>
            <a:r>
              <a:rPr lang="en-CA" dirty="0" err="1" smtClean="0"/>
              <a:t>mt</a:t>
            </a:r>
            <a:r>
              <a:rPr lang="en-CA" dirty="0" smtClean="0"/>
              <a:t> DNA – female line of DNA that is passed mother to child, only females will pass on their </a:t>
            </a:r>
            <a:r>
              <a:rPr lang="en-CA" dirty="0" err="1" smtClean="0"/>
              <a:t>mt</a:t>
            </a:r>
            <a:r>
              <a:rPr lang="en-CA" dirty="0" smtClean="0"/>
              <a:t> DNA to their offspring</a:t>
            </a:r>
          </a:p>
          <a:p>
            <a:r>
              <a:rPr lang="en-CA" dirty="0" smtClean="0"/>
              <a:t>at DNA – autosomal DNA (the 22 chromosomes passed from parents to child at conception (“matched pairs” one from each parent)</a:t>
            </a:r>
          </a:p>
          <a:p>
            <a:r>
              <a:rPr lang="en-CA" dirty="0" smtClean="0"/>
              <a:t>X DNA – X chromosome, a female receives 2 one from each parent and a male receives one only from his mother (from father he receives Y DNA as the “matched pair”)</a:t>
            </a:r>
            <a:endParaRPr lang="en-CA" dirty="0"/>
          </a:p>
        </p:txBody>
      </p:sp>
    </p:spTree>
    <p:extLst>
      <p:ext uri="{BB962C8B-B14F-4D97-AF65-F5344CB8AC3E}">
        <p14:creationId xmlns:p14="http://schemas.microsoft.com/office/powerpoint/2010/main" val="333189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Testing Companies I have used</a:t>
            </a:r>
            <a:endParaRPr lang="en-CA" dirty="0"/>
          </a:p>
        </p:txBody>
      </p:sp>
      <p:sp>
        <p:nvSpPr>
          <p:cNvPr id="3" name="Content Placeholder 2"/>
          <p:cNvSpPr>
            <a:spLocks noGrp="1"/>
          </p:cNvSpPr>
          <p:nvPr>
            <p:ph idx="1"/>
          </p:nvPr>
        </p:nvSpPr>
        <p:spPr/>
        <p:txBody>
          <a:bodyPr/>
          <a:lstStyle/>
          <a:p>
            <a:r>
              <a:rPr lang="en-CA" dirty="0" smtClean="0"/>
              <a:t>National </a:t>
            </a:r>
            <a:r>
              <a:rPr lang="en-CA" dirty="0" err="1" smtClean="0"/>
              <a:t>Genographic</a:t>
            </a:r>
            <a:r>
              <a:rPr lang="en-CA" dirty="0" smtClean="0"/>
              <a:t> Project (1.0 and 2.0)</a:t>
            </a:r>
          </a:p>
          <a:p>
            <a:r>
              <a:rPr lang="en-CA" dirty="0" smtClean="0"/>
              <a:t>Sorenson </a:t>
            </a:r>
            <a:r>
              <a:rPr lang="en-CA" dirty="0" err="1" smtClean="0"/>
              <a:t>Genographic</a:t>
            </a:r>
            <a:r>
              <a:rPr lang="en-CA" dirty="0" smtClean="0"/>
              <a:t> Project</a:t>
            </a:r>
          </a:p>
          <a:p>
            <a:r>
              <a:rPr lang="en-CA" dirty="0" smtClean="0"/>
              <a:t>FT DNA (</a:t>
            </a:r>
            <a:r>
              <a:rPr lang="en-CA" dirty="0" err="1" smtClean="0"/>
              <a:t>yDNA</a:t>
            </a:r>
            <a:r>
              <a:rPr lang="en-CA" dirty="0" smtClean="0"/>
              <a:t>, </a:t>
            </a:r>
            <a:r>
              <a:rPr lang="en-CA" dirty="0" err="1" smtClean="0"/>
              <a:t>mtDNA</a:t>
            </a:r>
            <a:r>
              <a:rPr lang="en-CA" dirty="0" smtClean="0"/>
              <a:t>, </a:t>
            </a:r>
            <a:r>
              <a:rPr lang="en-CA" dirty="0" err="1" smtClean="0"/>
              <a:t>atDNA</a:t>
            </a:r>
            <a:r>
              <a:rPr lang="en-CA" dirty="0" smtClean="0"/>
              <a:t> (includes X chromosome))</a:t>
            </a:r>
          </a:p>
          <a:p>
            <a:r>
              <a:rPr lang="en-CA" dirty="0" err="1" smtClean="0"/>
              <a:t>Ethnoancestry</a:t>
            </a:r>
            <a:r>
              <a:rPr lang="en-CA" dirty="0" smtClean="0"/>
              <a:t> (</a:t>
            </a:r>
            <a:r>
              <a:rPr lang="en-CA" dirty="0" err="1" smtClean="0"/>
              <a:t>Snps</a:t>
            </a:r>
            <a:r>
              <a:rPr lang="en-CA" dirty="0" smtClean="0"/>
              <a:t>)</a:t>
            </a:r>
          </a:p>
          <a:p>
            <a:r>
              <a:rPr lang="en-CA" dirty="0" err="1" smtClean="0"/>
              <a:t>BritainsDNA</a:t>
            </a:r>
            <a:r>
              <a:rPr lang="en-CA" dirty="0" smtClean="0"/>
              <a:t> (Chromo 2 Plus) (acquired </a:t>
            </a:r>
            <a:r>
              <a:rPr lang="en-CA" dirty="0" err="1" smtClean="0"/>
              <a:t>Ethnoancestry</a:t>
            </a:r>
            <a:r>
              <a:rPr lang="en-CA" dirty="0" smtClean="0"/>
              <a:t>)</a:t>
            </a:r>
          </a:p>
          <a:p>
            <a:r>
              <a:rPr lang="en-CA" dirty="0" err="1" smtClean="0"/>
              <a:t>AncestryDNA</a:t>
            </a:r>
            <a:r>
              <a:rPr lang="en-CA" dirty="0" smtClean="0"/>
              <a:t> (</a:t>
            </a:r>
            <a:r>
              <a:rPr lang="en-CA" dirty="0" err="1" smtClean="0"/>
              <a:t>atDNA</a:t>
            </a:r>
            <a:r>
              <a:rPr lang="en-CA" dirty="0" smtClean="0"/>
              <a:t>)</a:t>
            </a:r>
          </a:p>
          <a:p>
            <a:r>
              <a:rPr lang="en-CA" dirty="0" smtClean="0"/>
              <a:t>23 and Me (</a:t>
            </a:r>
            <a:r>
              <a:rPr lang="en-CA" dirty="0" err="1" smtClean="0"/>
              <a:t>yDNA</a:t>
            </a:r>
            <a:r>
              <a:rPr lang="en-CA" dirty="0" smtClean="0"/>
              <a:t>, </a:t>
            </a:r>
            <a:r>
              <a:rPr lang="en-CA" dirty="0" err="1" smtClean="0"/>
              <a:t>mtDNA</a:t>
            </a:r>
            <a:r>
              <a:rPr lang="en-CA" dirty="0" smtClean="0"/>
              <a:t>, </a:t>
            </a:r>
            <a:r>
              <a:rPr lang="en-CA" dirty="0" err="1" smtClean="0"/>
              <a:t>atDNA</a:t>
            </a:r>
            <a:r>
              <a:rPr lang="en-CA" dirty="0" smtClean="0"/>
              <a:t> (includes X chromosome))</a:t>
            </a:r>
          </a:p>
        </p:txBody>
      </p:sp>
    </p:spTree>
    <p:extLst>
      <p:ext uri="{BB962C8B-B14F-4D97-AF65-F5344CB8AC3E}">
        <p14:creationId xmlns:p14="http://schemas.microsoft.com/office/powerpoint/2010/main" val="3578204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Surname Studies – who to test</a:t>
            </a:r>
            <a:endParaRPr lang="en-CA" dirty="0"/>
          </a:p>
        </p:txBody>
      </p:sp>
      <p:sp>
        <p:nvSpPr>
          <p:cNvPr id="3" name="Content Placeholder 2"/>
          <p:cNvSpPr>
            <a:spLocks noGrp="1"/>
          </p:cNvSpPr>
          <p:nvPr>
            <p:ph idx="1"/>
          </p:nvPr>
        </p:nvSpPr>
        <p:spPr>
          <a:xfrm>
            <a:off x="1003662" y="1346654"/>
            <a:ext cx="10515600" cy="4351338"/>
          </a:xfrm>
        </p:spPr>
        <p:txBody>
          <a:bodyPr/>
          <a:lstStyle/>
          <a:p>
            <a:r>
              <a:rPr lang="en-CA" dirty="0" smtClean="0"/>
              <a:t>Anyone willing to test that carries the surname you are interested in including males and females.</a:t>
            </a:r>
          </a:p>
          <a:p>
            <a:r>
              <a:rPr lang="en-CA" dirty="0" smtClean="0"/>
              <a:t>Anyone with the surname in the last couple of generations (I generally say that past your 3x great grandparents you may not see a lot of matching with </a:t>
            </a:r>
            <a:r>
              <a:rPr lang="en-CA" dirty="0" err="1" smtClean="0"/>
              <a:t>atDNA</a:t>
            </a:r>
            <a:r>
              <a:rPr lang="en-CA" dirty="0" smtClean="0"/>
              <a:t>).</a:t>
            </a:r>
          </a:p>
          <a:p>
            <a:r>
              <a:rPr lang="en-CA" dirty="0" smtClean="0"/>
              <a:t>I tend to not pay for other people to test. A surname like BLAKE has so many founding lines. My other surname PINCOMBE I might pay to test in particular lines but tend not to offer to do so.</a:t>
            </a:r>
          </a:p>
          <a:p>
            <a:r>
              <a:rPr lang="en-CA" dirty="0" smtClean="0"/>
              <a:t>I think the more people in a project the greater are the chances of people testing especially if there are different </a:t>
            </a:r>
            <a:r>
              <a:rPr lang="en-CA" dirty="0" err="1" smtClean="0"/>
              <a:t>haplogroups</a:t>
            </a:r>
            <a:r>
              <a:rPr lang="en-CA" dirty="0" smtClean="0"/>
              <a:t>.</a:t>
            </a:r>
            <a:endParaRPr lang="en-CA" dirty="0"/>
          </a:p>
        </p:txBody>
      </p:sp>
    </p:spTree>
    <p:extLst>
      <p:ext uri="{BB962C8B-B14F-4D97-AF65-F5344CB8AC3E}">
        <p14:creationId xmlns:p14="http://schemas.microsoft.com/office/powerpoint/2010/main" val="3349069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Summary</a:t>
            </a:r>
            <a:endParaRPr lang="en-CA" dirty="0"/>
          </a:p>
        </p:txBody>
      </p:sp>
      <p:sp>
        <p:nvSpPr>
          <p:cNvPr id="3" name="Content Placeholder 2"/>
          <p:cNvSpPr>
            <a:spLocks noGrp="1"/>
          </p:cNvSpPr>
          <p:nvPr>
            <p:ph idx="1"/>
          </p:nvPr>
        </p:nvSpPr>
        <p:spPr/>
        <p:txBody>
          <a:bodyPr/>
          <a:lstStyle/>
          <a:p>
            <a:r>
              <a:rPr lang="en-CA" dirty="0" smtClean="0"/>
              <a:t>Overview of </a:t>
            </a:r>
            <a:r>
              <a:rPr lang="en-CA" dirty="0" err="1" smtClean="0"/>
              <a:t>yDNA</a:t>
            </a:r>
            <a:r>
              <a:rPr lang="en-CA" dirty="0" smtClean="0"/>
              <a:t>, </a:t>
            </a:r>
            <a:r>
              <a:rPr lang="en-CA" dirty="0" err="1" smtClean="0"/>
              <a:t>mtDNA</a:t>
            </a:r>
            <a:r>
              <a:rPr lang="en-CA" dirty="0" smtClean="0"/>
              <a:t>, </a:t>
            </a:r>
            <a:r>
              <a:rPr lang="en-CA" dirty="0" err="1" smtClean="0"/>
              <a:t>atDNA</a:t>
            </a:r>
            <a:r>
              <a:rPr lang="en-CA" dirty="0" smtClean="0"/>
              <a:t>, X chromosome DNA</a:t>
            </a:r>
          </a:p>
          <a:p>
            <a:r>
              <a:rPr lang="en-CA" dirty="0" smtClean="0"/>
              <a:t>Case studies </a:t>
            </a:r>
          </a:p>
          <a:p>
            <a:r>
              <a:rPr lang="en-CA" dirty="0" smtClean="0"/>
              <a:t>Benefits of </a:t>
            </a:r>
            <a:r>
              <a:rPr lang="en-CA" dirty="0" err="1" smtClean="0"/>
              <a:t>yDNA</a:t>
            </a:r>
            <a:r>
              <a:rPr lang="en-CA" dirty="0" smtClean="0"/>
              <a:t> and </a:t>
            </a:r>
            <a:r>
              <a:rPr lang="en-CA" dirty="0" err="1" smtClean="0"/>
              <a:t>atDNA</a:t>
            </a:r>
            <a:r>
              <a:rPr lang="en-CA" dirty="0" smtClean="0"/>
              <a:t> for one name studies</a:t>
            </a:r>
            <a:endParaRPr lang="en-CA" dirty="0"/>
          </a:p>
        </p:txBody>
      </p:sp>
    </p:spTree>
    <p:extLst>
      <p:ext uri="{BB962C8B-B14F-4D97-AF65-F5344CB8AC3E}">
        <p14:creationId xmlns:p14="http://schemas.microsoft.com/office/powerpoint/2010/main" val="31479563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Four types of DNA </a:t>
            </a:r>
            <a:endParaRPr lang="en-CA" dirty="0"/>
          </a:p>
        </p:txBody>
      </p:sp>
      <p:sp>
        <p:nvSpPr>
          <p:cNvPr id="3" name="Content Placeholder 2"/>
          <p:cNvSpPr>
            <a:spLocks noGrp="1"/>
          </p:cNvSpPr>
          <p:nvPr>
            <p:ph idx="1"/>
          </p:nvPr>
        </p:nvSpPr>
        <p:spPr/>
        <p:txBody>
          <a:bodyPr/>
          <a:lstStyle/>
          <a:p>
            <a:r>
              <a:rPr lang="en-CA" dirty="0" smtClean="0"/>
              <a:t>Y DNA</a:t>
            </a:r>
          </a:p>
          <a:p>
            <a:r>
              <a:rPr lang="en-CA" dirty="0" smtClean="0"/>
              <a:t>X DNA</a:t>
            </a:r>
          </a:p>
          <a:p>
            <a:r>
              <a:rPr lang="en-CA" dirty="0" err="1" smtClean="0"/>
              <a:t>atDNA</a:t>
            </a:r>
            <a:r>
              <a:rPr lang="en-CA" dirty="0" smtClean="0"/>
              <a:t> (other 22 chromosomes)</a:t>
            </a:r>
            <a:endParaRPr lang="en-CA" dirty="0"/>
          </a:p>
          <a:p>
            <a:r>
              <a:rPr lang="en-CA" dirty="0" err="1"/>
              <a:t>mtDNA</a:t>
            </a:r>
            <a:endParaRPr lang="en-CA" dirty="0"/>
          </a:p>
          <a:p>
            <a:endParaRPr lang="en-CA" dirty="0"/>
          </a:p>
        </p:txBody>
      </p:sp>
    </p:spTree>
    <p:extLst>
      <p:ext uri="{BB962C8B-B14F-4D97-AF65-F5344CB8AC3E}">
        <p14:creationId xmlns:p14="http://schemas.microsoft.com/office/powerpoint/2010/main" val="19315905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Y DNA – Male line</a:t>
            </a:r>
            <a:endParaRPr lang="en-CA" dirty="0"/>
          </a:p>
        </p:txBody>
      </p:sp>
      <p:sp>
        <p:nvSpPr>
          <p:cNvPr id="3" name="Content Placeholder 2"/>
          <p:cNvSpPr>
            <a:spLocks noGrp="1"/>
          </p:cNvSpPr>
          <p:nvPr>
            <p:ph idx="1"/>
          </p:nvPr>
        </p:nvSpPr>
        <p:spPr>
          <a:xfrm>
            <a:off x="1008681" y="1583573"/>
            <a:ext cx="10515600" cy="4351338"/>
          </a:xfrm>
        </p:spPr>
        <p:txBody>
          <a:bodyPr>
            <a:normAutofit lnSpcReduction="10000"/>
          </a:bodyPr>
          <a:lstStyle/>
          <a:p>
            <a:r>
              <a:rPr lang="en-CA" dirty="0" smtClean="0"/>
              <a:t>Y DNA is passed from father to son and in essence one could travel back along the strictly male line in a particular surname and see the same DNA results for the alleles as measured by testing companies right back to the first male who carried the signature (sometimes exact but often with a few mutations thus helping to separate out sons)</a:t>
            </a:r>
          </a:p>
          <a:p>
            <a:r>
              <a:rPr lang="en-CA" dirty="0" smtClean="0"/>
              <a:t>In the case of male children of a daughter of this surname who retains the surname of his mother the male would not likely be carrying the genetic signature of the surname and thus the line would be broken although the surname would be the same thus creating a new surname  Y DNA line</a:t>
            </a:r>
            <a:endParaRPr lang="en-CA" dirty="0"/>
          </a:p>
        </p:txBody>
      </p:sp>
    </p:spTree>
    <p:extLst>
      <p:ext uri="{BB962C8B-B14F-4D97-AF65-F5344CB8AC3E}">
        <p14:creationId xmlns:p14="http://schemas.microsoft.com/office/powerpoint/2010/main" val="2881176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surname-society-rev-3">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SS.potx" id="{5D09BF10-A2D1-4F1D-90C9-6B4874CD6951}" vid="{DE72EAA9-CA07-43E0-918F-5592786817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TSS-1</Template>
  <TotalTime>301</TotalTime>
  <Words>2239</Words>
  <Application>Microsoft Office PowerPoint</Application>
  <PresentationFormat>Widescreen</PresentationFormat>
  <Paragraphs>169</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Bell MT</vt:lpstr>
      <vt:lpstr>Calibri</vt:lpstr>
      <vt:lpstr>surname-society-rev-3</vt:lpstr>
      <vt:lpstr>DNA and Surname Studies</vt:lpstr>
      <vt:lpstr>Beginnings….</vt:lpstr>
      <vt:lpstr>DNA Testing – comments I make to people asking about testing</vt:lpstr>
      <vt:lpstr>Abbreviations</vt:lpstr>
      <vt:lpstr>Testing Companies I have used</vt:lpstr>
      <vt:lpstr>Surname Studies – who to test</vt:lpstr>
      <vt:lpstr>Summary</vt:lpstr>
      <vt:lpstr>Four types of DNA </vt:lpstr>
      <vt:lpstr>Y DNA – Male line</vt:lpstr>
      <vt:lpstr>At DNA – Every ancestor can contribute</vt:lpstr>
      <vt:lpstr>X chromosome DNA</vt:lpstr>
      <vt:lpstr>Mt DNA – Female line</vt:lpstr>
      <vt:lpstr>CASE STUDIES – Y DNA and At DNA</vt:lpstr>
      <vt:lpstr>Y DNA/At DNA  - KIPP one name study</vt:lpstr>
      <vt:lpstr>Y DNA/At DNA  - KIPP one name study</vt:lpstr>
      <vt:lpstr>KIPP/KIP yDNA Study  (New Amsterdam descendants sample)</vt:lpstr>
      <vt:lpstr>Summary for KIPP/KIP family</vt:lpstr>
      <vt:lpstr>Surname Projects versus Haplogroup projects</vt:lpstr>
      <vt:lpstr>Y DNA/At DNA –PINCOMBE/PINKHAM one name study</vt:lpstr>
      <vt:lpstr>PINCOMBE Family Tree yDNA line at Bishops Nympton/North Molton, Devon</vt:lpstr>
      <vt:lpstr>Problems with yDNA single surname studies</vt:lpstr>
      <vt:lpstr>Conflict between established research and Y DNA results</vt:lpstr>
      <vt:lpstr>Resolution of non-matching members</vt:lpstr>
      <vt:lpstr>Using atDNA to look at surname matches</vt:lpstr>
      <vt:lpstr>Y DNA/At DNA – BLAKE one name study</vt:lpstr>
      <vt:lpstr>Y DNA/At DNA – BLAKE one name study</vt:lpstr>
      <vt:lpstr>CASE STUDIES – At DNA and one name studies</vt:lpstr>
      <vt:lpstr>At DNA – PARLEE/ALLEN/FOLKINS families</vt:lpstr>
      <vt:lpstr>Mt DNA – haplogroup projects</vt:lpstr>
      <vt:lpstr>H11 haplogroup (about 1% of H)</vt:lpstr>
      <vt:lpstr>CASE STUDIES – MtDNA</vt:lpstr>
      <vt:lpstr>X chromosome studies</vt:lpstr>
      <vt:lpstr>Y DNA and one name studies</vt:lpstr>
      <vt:lpstr>Queries</vt:lpstr>
      <vt:lpstr>Books suggested</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Kipp</dc:creator>
  <cp:lastModifiedBy>Elizabeth Kipp</cp:lastModifiedBy>
  <cp:revision>35</cp:revision>
  <dcterms:created xsi:type="dcterms:W3CDTF">2015-07-08T18:29:45Z</dcterms:created>
  <dcterms:modified xsi:type="dcterms:W3CDTF">2015-07-25T14:46:46Z</dcterms:modified>
</cp:coreProperties>
</file>